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Outfit"/>
      <p:regular r:id="rId17"/>
    </p:embeddedFont>
    <p:embeddedFont>
      <p:font typeface="Outfit"/>
      <p:regular r:id="rId18"/>
    </p:embeddedFont>
    <p:embeddedFont>
      <p:font typeface="Bitter"/>
      <p:regular r:id="rId19"/>
    </p:embeddedFont>
    <p:embeddedFont>
      <p:font typeface="Bitter"/>
      <p:regular r:id="rId20"/>
    </p:embeddedFont>
    <p:embeddedFont>
      <p:font typeface="Bitter"/>
      <p:regular r:id="rId21"/>
    </p:embeddedFont>
    <p:embeddedFont>
      <p:font typeface="Bit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10.png>
</file>

<file path=ppt/media/image-10-11.png>
</file>

<file path=ppt/media/image-10-12.svg>
</file>

<file path=ppt/media/image-10-2.png>
</file>

<file path=ppt/media/image-10-3.svg>
</file>

<file path=ppt/media/image-10-4.png>
</file>

<file path=ppt/media/image-10-5.png>
</file>

<file path=ppt/media/image-10-6.svg>
</file>

<file path=ppt/media/image-10-7.png>
</file>

<file path=ppt/media/image-10-8.png>
</file>

<file path=ppt/media/image-10-9.sv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4-1.png>
</file>

<file path=ppt/media/image-4-2.png>
</file>

<file path=ppt/media/image-5-1.png>
</file>

<file path=ppt/media/image-5-2.png>
</file>

<file path=ppt/media/image-5-3.svg>
</file>

<file path=ppt/media/image-5-4.png>
</file>

<file path=ppt/media/image-5-5.svg>
</file>

<file path=ppt/media/image-6-1.png>
</file>

<file path=ppt/media/image-7-1.png>
</file>

<file path=ppt/media/image-7-2.png>
</file>

<file path=ppt/media/image-7-3.png>
</file>

<file path=ppt/media/image-7-4.png>
</file>

<file path=ppt/media/image-7-5.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svg"/><Relationship Id="rId4" Type="http://schemas.openxmlformats.org/officeDocument/2006/relationships/image" Target="../media/image-10-4.png"/><Relationship Id="rId5" Type="http://schemas.openxmlformats.org/officeDocument/2006/relationships/image" Target="../media/image-10-5.png"/><Relationship Id="rId6" Type="http://schemas.openxmlformats.org/officeDocument/2006/relationships/image" Target="../media/image-10-6.svg"/><Relationship Id="rId7" Type="http://schemas.openxmlformats.org/officeDocument/2006/relationships/image" Target="../media/image-10-7.png"/><Relationship Id="rId8" Type="http://schemas.openxmlformats.org/officeDocument/2006/relationships/image" Target="../media/image-10-8.png"/><Relationship Id="rId9" Type="http://schemas.openxmlformats.org/officeDocument/2006/relationships/image" Target="../media/image-10-9.svg"/><Relationship Id="rId10" Type="http://schemas.openxmlformats.org/officeDocument/2006/relationships/image" Target="../media/image-10-10.png"/><Relationship Id="rId11" Type="http://schemas.openxmlformats.org/officeDocument/2006/relationships/image" Target="../media/image-10-11.png"/><Relationship Id="rId12" Type="http://schemas.openxmlformats.org/officeDocument/2006/relationships/image" Target="../media/image-10-12.svg"/><Relationship Id="rId13" Type="http://schemas.openxmlformats.org/officeDocument/2006/relationships/slideLayout" Target="../slideLayouts/slideLayout11.xml"/><Relationship Id="rId1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svg"/><Relationship Id="rId4" Type="http://schemas.openxmlformats.org/officeDocument/2006/relationships/image" Target="../media/image-5-4.png"/><Relationship Id="rId5" Type="http://schemas.openxmlformats.org/officeDocument/2006/relationships/image" Target="../media/image-5-5.sv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522934"/>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E1E5CD"/>
                </a:solidFill>
                <a:latin typeface="Outfit Bold" pitchFamily="34" charset="0"/>
                <a:ea typeface="Outfit Bold" pitchFamily="34" charset="-122"/>
                <a:cs typeface="Outfit Bold" pitchFamily="34" charset="-120"/>
              </a:rPr>
              <a:t>Perkembangan Teknologi Telekomunikasi</a:t>
            </a:r>
            <a:endParaRPr lang="en-US" sz="4450" dirty="0"/>
          </a:p>
        </p:txBody>
      </p:sp>
      <p:sp>
        <p:nvSpPr>
          <p:cNvPr id="4" name="Text 1"/>
          <p:cNvSpPr/>
          <p:nvPr/>
        </p:nvSpPr>
        <p:spPr>
          <a:xfrm>
            <a:off x="793790" y="40312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E1E5CD"/>
                </a:solidFill>
                <a:latin typeface="Outfit Bold" pitchFamily="34" charset="0"/>
                <a:ea typeface="Outfit Bold" pitchFamily="34" charset="-122"/>
                <a:cs typeface="Outfit Bold" pitchFamily="34" charset="-120"/>
              </a:rPr>
              <a:t>Dari 1G hingga 5G</a:t>
            </a:r>
            <a:endParaRPr lang="en-US" sz="2200" dirty="0"/>
          </a:p>
        </p:txBody>
      </p:sp>
      <p:sp>
        <p:nvSpPr>
          <p:cNvPr id="5" name="Text 2"/>
          <p:cNvSpPr/>
          <p:nvPr/>
        </p:nvSpPr>
        <p:spPr>
          <a:xfrm>
            <a:off x="793790" y="4725710"/>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Nama: Salsabila Lutfiana</a:t>
            </a:r>
            <a:endParaRPr lang="en-US" sz="1750" dirty="0"/>
          </a:p>
        </p:txBody>
      </p:sp>
      <p:sp>
        <p:nvSpPr>
          <p:cNvPr id="6" name="Text 3"/>
          <p:cNvSpPr/>
          <p:nvPr/>
        </p:nvSpPr>
        <p:spPr>
          <a:xfrm>
            <a:off x="793790" y="5343763"/>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Kelas: X-TKJ 1</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251109"/>
            <a:ext cx="9963507" cy="708779"/>
          </a:xfrm>
          <a:prstGeom prst="rect">
            <a:avLst/>
          </a:prstGeom>
          <a:noFill/>
          <a:ln/>
        </p:spPr>
        <p:txBody>
          <a:bodyPr wrap="none" lIns="0" tIns="0" rIns="0" bIns="0" rtlCol="0" anchor="t"/>
          <a:lstStyle/>
          <a:p>
            <a:pPr algn="l" indent="0" marL="0">
              <a:lnSpc>
                <a:spcPts val="5550"/>
              </a:lnSpc>
              <a:buNone/>
            </a:pPr>
            <a:r>
              <a:rPr lang="en-US" sz="4450" b="1" dirty="0">
                <a:solidFill>
                  <a:srgbClr val="E1E5CD"/>
                </a:solidFill>
                <a:latin typeface="Outfit Bold" pitchFamily="34" charset="0"/>
                <a:ea typeface="Outfit Bold" pitchFamily="34" charset="-122"/>
                <a:cs typeface="Outfit Bold" pitchFamily="34" charset="-120"/>
              </a:rPr>
              <a:t>Kesimpulan: Masa Depan Konektivitas</a:t>
            </a:r>
            <a:endParaRPr lang="en-US" sz="4450" dirty="0"/>
          </a:p>
        </p:txBody>
      </p:sp>
      <p:sp>
        <p:nvSpPr>
          <p:cNvPr id="3" name="Text 1"/>
          <p:cNvSpPr/>
          <p:nvPr/>
        </p:nvSpPr>
        <p:spPr>
          <a:xfrm>
            <a:off x="1151692" y="2500789"/>
            <a:ext cx="3540800" cy="354330"/>
          </a:xfrm>
          <a:prstGeom prst="rect">
            <a:avLst/>
          </a:prstGeom>
          <a:noFill/>
          <a:ln/>
        </p:spPr>
        <p:txBody>
          <a:bodyPr wrap="none" lIns="0" tIns="0" rIns="0" bIns="0" rtlCol="0" anchor="t"/>
          <a:lstStyle/>
          <a:p>
            <a:pPr algn="r" indent="0" marL="0">
              <a:lnSpc>
                <a:spcPts val="2750"/>
              </a:lnSpc>
              <a:buNone/>
            </a:pPr>
            <a:r>
              <a:rPr lang="en-US" sz="2200" b="1" dirty="0">
                <a:solidFill>
                  <a:srgbClr val="C2C4B5"/>
                </a:solidFill>
                <a:latin typeface="Outfit Bold" pitchFamily="34" charset="0"/>
                <a:ea typeface="Outfit Bold" pitchFamily="34" charset="-122"/>
                <a:cs typeface="Outfit Bold" pitchFamily="34" charset="-120"/>
              </a:rPr>
              <a:t>Peningkatan Berkelanjutan</a:t>
            </a:r>
            <a:endParaRPr lang="en-US" sz="2200" dirty="0"/>
          </a:p>
        </p:txBody>
      </p:sp>
      <p:sp>
        <p:nvSpPr>
          <p:cNvPr id="4" name="Text 2"/>
          <p:cNvSpPr/>
          <p:nvPr/>
        </p:nvSpPr>
        <p:spPr>
          <a:xfrm>
            <a:off x="793790" y="2991207"/>
            <a:ext cx="3898702" cy="1088708"/>
          </a:xfrm>
          <a:prstGeom prst="rect">
            <a:avLst/>
          </a:prstGeom>
          <a:noFill/>
          <a:ln/>
        </p:spPr>
        <p:txBody>
          <a:bodyPr wrap="square" lIns="0" tIns="0" rIns="0" bIns="0" rtlCol="0" anchor="t"/>
          <a:lstStyle/>
          <a:p>
            <a:pPr algn="r" indent="0" marL="0">
              <a:lnSpc>
                <a:spcPts val="2850"/>
              </a:lnSpc>
              <a:buNone/>
            </a:pPr>
            <a:r>
              <a:rPr lang="en-US" sz="1750" dirty="0">
                <a:solidFill>
                  <a:srgbClr val="C2C4B5"/>
                </a:solidFill>
                <a:latin typeface="Bitter" pitchFamily="34" charset="0"/>
                <a:ea typeface="Bitter" pitchFamily="34" charset="-122"/>
                <a:cs typeface="Bitter" pitchFamily="34" charset="-120"/>
              </a:rPr>
              <a:t>Setiap generasi telekomunikasi membawa peningkatan signifikan dalam kecepatan dan kemampuan.</a:t>
            </a:r>
            <a:endParaRPr lang="en-US" sz="1750" dirty="0"/>
          </a:p>
        </p:txBody>
      </p:sp>
      <p:pic>
        <p:nvPicPr>
          <p:cNvPr id="5" name="Image 0" descr="preencoded.png">    </p:cNvPr>
          <p:cNvPicPr>
            <a:picLocks noChangeAspect="1"/>
          </p:cNvPicPr>
          <p:nvPr/>
        </p:nvPicPr>
        <p:blipFill>
          <a:blip r:embed="rId1"/>
          <a:stretch>
            <a:fillRect/>
          </a:stretch>
        </p:blipFill>
        <p:spPr>
          <a:xfrm>
            <a:off x="5032653" y="2413516"/>
            <a:ext cx="4564975" cy="4564975"/>
          </a:xfrm>
          <a:prstGeom prst="rect">
            <a:avLst/>
          </a:prstGeom>
        </p:spPr>
      </p:pic>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26731" y="3218974"/>
            <a:ext cx="339328" cy="339328"/>
          </a:xfrm>
          <a:prstGeom prst="rect">
            <a:avLst/>
          </a:prstGeom>
        </p:spPr>
      </p:pic>
      <p:sp>
        <p:nvSpPr>
          <p:cNvPr id="7" name="Text 3"/>
          <p:cNvSpPr/>
          <p:nvPr/>
        </p:nvSpPr>
        <p:spPr>
          <a:xfrm>
            <a:off x="9937790" y="250078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C2C4B5"/>
                </a:solidFill>
                <a:latin typeface="Outfit Bold" pitchFamily="34" charset="0"/>
                <a:ea typeface="Outfit Bold" pitchFamily="34" charset="-122"/>
                <a:cs typeface="Outfit Bold" pitchFamily="34" charset="-120"/>
              </a:rPr>
              <a:t>Era IoT dengan 5G</a:t>
            </a:r>
            <a:endParaRPr lang="en-US" sz="2200" dirty="0"/>
          </a:p>
        </p:txBody>
      </p:sp>
      <p:sp>
        <p:nvSpPr>
          <p:cNvPr id="8" name="Text 4"/>
          <p:cNvSpPr/>
          <p:nvPr/>
        </p:nvSpPr>
        <p:spPr>
          <a:xfrm>
            <a:off x="9937790" y="2991207"/>
            <a:ext cx="3898821" cy="1088708"/>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5G membuka pintu menuju dunia yang lebih terhubung, didorong oleh IoT, AI, dan teknologi imersif.</a:t>
            </a:r>
            <a:endParaRPr lang="en-US" sz="1750" dirty="0"/>
          </a:p>
        </p:txBody>
      </p:sp>
      <p:pic>
        <p:nvPicPr>
          <p:cNvPr id="9" name="Image 2" descr="preencoded.png">    </p:cNvPr>
          <p:cNvPicPr>
            <a:picLocks noChangeAspect="1"/>
          </p:cNvPicPr>
          <p:nvPr/>
        </p:nvPicPr>
        <p:blipFill>
          <a:blip r:embed="rId4"/>
          <a:stretch>
            <a:fillRect/>
          </a:stretch>
        </p:blipFill>
        <p:spPr>
          <a:xfrm>
            <a:off x="5032653" y="2413516"/>
            <a:ext cx="4564975" cy="4564975"/>
          </a:xfrm>
          <a:prstGeom prst="rect">
            <a:avLst/>
          </a:prstGeom>
        </p:spPr>
      </p:pic>
      <p:pic>
        <p:nvPicPr>
          <p:cNvPr id="10" name="Image 3"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52604" y="3607475"/>
            <a:ext cx="339328" cy="339328"/>
          </a:xfrm>
          <a:prstGeom prst="rect">
            <a:avLst/>
          </a:prstGeom>
        </p:spPr>
      </p:pic>
      <p:sp>
        <p:nvSpPr>
          <p:cNvPr id="11" name="Text 5"/>
          <p:cNvSpPr/>
          <p:nvPr/>
        </p:nvSpPr>
        <p:spPr>
          <a:xfrm>
            <a:off x="9937790" y="4594741"/>
            <a:ext cx="3898821" cy="708660"/>
          </a:xfrm>
          <a:prstGeom prst="rect">
            <a:avLst/>
          </a:prstGeom>
          <a:noFill/>
          <a:ln/>
        </p:spPr>
        <p:txBody>
          <a:bodyPr wrap="square" lIns="0" tIns="0" rIns="0" bIns="0" rtlCol="0" anchor="t"/>
          <a:lstStyle/>
          <a:p>
            <a:pPr algn="l" indent="0" marL="0">
              <a:lnSpc>
                <a:spcPts val="2750"/>
              </a:lnSpc>
              <a:buNone/>
            </a:pPr>
            <a:r>
              <a:rPr lang="en-US" sz="2200" b="1" dirty="0">
                <a:solidFill>
                  <a:srgbClr val="C2C4B5"/>
                </a:solidFill>
                <a:latin typeface="Outfit Bold" pitchFamily="34" charset="0"/>
                <a:ea typeface="Outfit Bold" pitchFamily="34" charset="-122"/>
                <a:cs typeface="Outfit Bold" pitchFamily="34" charset="-120"/>
              </a:rPr>
              <a:t>Responsif Terhadap Kebutuhan</a:t>
            </a:r>
            <a:endParaRPr lang="en-US" sz="2200" dirty="0"/>
          </a:p>
        </p:txBody>
      </p:sp>
      <p:sp>
        <p:nvSpPr>
          <p:cNvPr id="12" name="Text 6"/>
          <p:cNvSpPr/>
          <p:nvPr/>
        </p:nvSpPr>
        <p:spPr>
          <a:xfrm>
            <a:off x="9937790" y="5439489"/>
            <a:ext cx="3898821" cy="1451610"/>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Telekomunikasi terus berkembang untuk memenuhi dan membentuk kebutuhan manusia yang terus berubah.</a:t>
            </a:r>
            <a:endParaRPr lang="en-US" sz="1750" dirty="0"/>
          </a:p>
        </p:txBody>
      </p:sp>
      <p:pic>
        <p:nvPicPr>
          <p:cNvPr id="13" name="Image 4" descr="preencoded.png">    </p:cNvPr>
          <p:cNvPicPr>
            <a:picLocks noChangeAspect="1"/>
          </p:cNvPicPr>
          <p:nvPr/>
        </p:nvPicPr>
        <p:blipFill>
          <a:blip r:embed="rId7"/>
          <a:stretch>
            <a:fillRect/>
          </a:stretch>
        </p:blipFill>
        <p:spPr>
          <a:xfrm>
            <a:off x="5032653" y="2413516"/>
            <a:ext cx="4564975" cy="4564975"/>
          </a:xfrm>
          <a:prstGeom prst="rect">
            <a:avLst/>
          </a:prstGeom>
        </p:spPr>
      </p:pic>
      <p:pic>
        <p:nvPicPr>
          <p:cNvPr id="14" name="Image 5"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064103" y="5833348"/>
            <a:ext cx="339328" cy="339328"/>
          </a:xfrm>
          <a:prstGeom prst="rect">
            <a:avLst/>
          </a:prstGeom>
        </p:spPr>
      </p:pic>
      <p:sp>
        <p:nvSpPr>
          <p:cNvPr id="15" name="Text 7"/>
          <p:cNvSpPr/>
          <p:nvPr/>
        </p:nvSpPr>
        <p:spPr>
          <a:xfrm>
            <a:off x="1857256" y="4953357"/>
            <a:ext cx="2835235" cy="354330"/>
          </a:xfrm>
          <a:prstGeom prst="rect">
            <a:avLst/>
          </a:prstGeom>
          <a:noFill/>
          <a:ln/>
        </p:spPr>
        <p:txBody>
          <a:bodyPr wrap="none" lIns="0" tIns="0" rIns="0" bIns="0" rtlCol="0" anchor="t"/>
          <a:lstStyle/>
          <a:p>
            <a:pPr algn="r" indent="0" marL="0">
              <a:lnSpc>
                <a:spcPts val="2750"/>
              </a:lnSpc>
              <a:buNone/>
            </a:pPr>
            <a:r>
              <a:rPr lang="en-US" sz="2200" b="1" dirty="0">
                <a:solidFill>
                  <a:srgbClr val="C2C4B5"/>
                </a:solidFill>
                <a:latin typeface="Outfit Bold" pitchFamily="34" charset="0"/>
                <a:ea typeface="Outfit Bold" pitchFamily="34" charset="-122"/>
                <a:cs typeface="Outfit Bold" pitchFamily="34" charset="-120"/>
              </a:rPr>
              <a:t>Inovasi Tanpa Henti</a:t>
            </a:r>
            <a:endParaRPr lang="en-US" sz="2200" dirty="0"/>
          </a:p>
        </p:txBody>
      </p:sp>
      <p:sp>
        <p:nvSpPr>
          <p:cNvPr id="16" name="Text 8"/>
          <p:cNvSpPr/>
          <p:nvPr/>
        </p:nvSpPr>
        <p:spPr>
          <a:xfrm>
            <a:off x="793790" y="5443776"/>
            <a:ext cx="3898702" cy="1088708"/>
          </a:xfrm>
          <a:prstGeom prst="rect">
            <a:avLst/>
          </a:prstGeom>
          <a:noFill/>
          <a:ln/>
        </p:spPr>
        <p:txBody>
          <a:bodyPr wrap="square" lIns="0" tIns="0" rIns="0" bIns="0" rtlCol="0" anchor="t"/>
          <a:lstStyle/>
          <a:p>
            <a:pPr algn="r" indent="0" marL="0">
              <a:lnSpc>
                <a:spcPts val="2850"/>
              </a:lnSpc>
              <a:buNone/>
            </a:pPr>
            <a:r>
              <a:rPr lang="en-US" sz="1750" dirty="0">
                <a:solidFill>
                  <a:srgbClr val="C2C4B5"/>
                </a:solidFill>
                <a:latin typeface="Bitter" pitchFamily="34" charset="0"/>
                <a:ea typeface="Bitter" pitchFamily="34" charset="-122"/>
                <a:cs typeface="Bitter" pitchFamily="34" charset="-120"/>
              </a:rPr>
              <a:t>Kita dapat menantikan inovasi lebih lanjut yang akan mengubah cara kita hidup dan berinteraksi.</a:t>
            </a:r>
            <a:endParaRPr lang="en-US" sz="1750" dirty="0"/>
          </a:p>
        </p:txBody>
      </p:sp>
      <p:pic>
        <p:nvPicPr>
          <p:cNvPr id="17" name="Image 6" descr="preencoded.png">    </p:cNvPr>
          <p:cNvPicPr>
            <a:picLocks noChangeAspect="1"/>
          </p:cNvPicPr>
          <p:nvPr/>
        </p:nvPicPr>
        <p:blipFill>
          <a:blip r:embed="rId10"/>
          <a:stretch>
            <a:fillRect/>
          </a:stretch>
        </p:blipFill>
        <p:spPr>
          <a:xfrm>
            <a:off x="5032653" y="2413516"/>
            <a:ext cx="4564975" cy="4564975"/>
          </a:xfrm>
          <a:prstGeom prst="rect">
            <a:avLst/>
          </a:prstGeom>
        </p:spPr>
      </p:pic>
      <p:pic>
        <p:nvPicPr>
          <p:cNvPr id="18" name="Image 7"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838230" y="5444847"/>
            <a:ext cx="339328" cy="33932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403271"/>
            <a:ext cx="8759785" cy="708779"/>
          </a:xfrm>
          <a:prstGeom prst="rect">
            <a:avLst/>
          </a:prstGeom>
          <a:noFill/>
          <a:ln/>
        </p:spPr>
        <p:txBody>
          <a:bodyPr wrap="none" lIns="0" tIns="0" rIns="0" bIns="0" rtlCol="0" anchor="t"/>
          <a:lstStyle/>
          <a:p>
            <a:pPr algn="l" indent="0" marL="0">
              <a:lnSpc>
                <a:spcPts val="5550"/>
              </a:lnSpc>
              <a:buNone/>
            </a:pPr>
            <a:r>
              <a:rPr lang="en-US" sz="4450" b="1" dirty="0">
                <a:solidFill>
                  <a:srgbClr val="E1E5CD"/>
                </a:solidFill>
                <a:latin typeface="Outfit Bold" pitchFamily="34" charset="0"/>
                <a:ea typeface="Outfit Bold" pitchFamily="34" charset="-122"/>
                <a:cs typeface="Outfit Bold" pitchFamily="34" charset="-120"/>
              </a:rPr>
              <a:t>Memahami Dasar Telekomunikasi</a:t>
            </a:r>
            <a:endParaRPr lang="en-US" sz="4450" dirty="0"/>
          </a:p>
        </p:txBody>
      </p:sp>
      <p:sp>
        <p:nvSpPr>
          <p:cNvPr id="3" name="Text 1"/>
          <p:cNvSpPr/>
          <p:nvPr/>
        </p:nvSpPr>
        <p:spPr>
          <a:xfrm>
            <a:off x="793790" y="2656284"/>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Telekomunikasi adalah jantung konektivitas modern kita, sebuah proses fundamental dalam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mengirimkan informasi jarak jauh</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melalui berbagai media.</a:t>
            </a:r>
            <a:endParaRPr lang="en-US" sz="1750" dirty="0"/>
          </a:p>
        </p:txBody>
      </p:sp>
      <p:sp>
        <p:nvSpPr>
          <p:cNvPr id="4" name="Text 2"/>
          <p:cNvSpPr/>
          <p:nvPr/>
        </p:nvSpPr>
        <p:spPr>
          <a:xfrm>
            <a:off x="793790" y="3949065"/>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Seiring waktu, ia telah berevolusi dari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sinyal suara analog</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sederhana menjadi sistem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digital</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yang kompleks, yang kini menjadi tulang punggung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internet</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global.</a:t>
            </a:r>
            <a:endParaRPr lang="en-US" sz="1750" dirty="0"/>
          </a:p>
        </p:txBody>
      </p:sp>
      <p:sp>
        <p:nvSpPr>
          <p:cNvPr id="5" name="Text 3"/>
          <p:cNvSpPr/>
          <p:nvPr/>
        </p:nvSpPr>
        <p:spPr>
          <a:xfrm>
            <a:off x="793790" y="5241846"/>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Tujuan utamanya tetap sama: memastikan komunikasi yang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lebih cepat, lebih stabil, dan lebih aman</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untuk semua.</a:t>
            </a:r>
            <a:endParaRPr lang="en-US" sz="1750" dirty="0"/>
          </a:p>
        </p:txBody>
      </p:sp>
      <p:pic>
        <p:nvPicPr>
          <p:cNvPr id="6" name="Image 0" descr="preencoded.png">    </p:cNvPr>
          <p:cNvPicPr>
            <a:picLocks noChangeAspect="1"/>
          </p:cNvPicPr>
          <p:nvPr/>
        </p:nvPicPr>
        <p:blipFill>
          <a:blip r:embed="rId1"/>
          <a:stretch>
            <a:fillRect/>
          </a:stretch>
        </p:blipFill>
        <p:spPr>
          <a:xfrm>
            <a:off x="7599521" y="2707362"/>
            <a:ext cx="6244709" cy="386381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59963"/>
          </a:xfrm>
          <a:prstGeom prst="rect">
            <a:avLst/>
          </a:prstGeom>
        </p:spPr>
      </p:pic>
      <p:sp>
        <p:nvSpPr>
          <p:cNvPr id="3" name="Text 0"/>
          <p:cNvSpPr/>
          <p:nvPr/>
        </p:nvSpPr>
        <p:spPr>
          <a:xfrm>
            <a:off x="682704" y="2974777"/>
            <a:ext cx="4876443" cy="609600"/>
          </a:xfrm>
          <a:prstGeom prst="rect">
            <a:avLst/>
          </a:prstGeom>
          <a:noFill/>
          <a:ln/>
        </p:spPr>
        <p:txBody>
          <a:bodyPr wrap="none" lIns="0" tIns="0" rIns="0" bIns="0" rtlCol="0" anchor="t"/>
          <a:lstStyle/>
          <a:p>
            <a:pPr algn="l" indent="0" marL="0">
              <a:lnSpc>
                <a:spcPts val="4750"/>
              </a:lnSpc>
              <a:buNone/>
            </a:pPr>
            <a:r>
              <a:rPr lang="en-US" sz="3800" b="1" dirty="0">
                <a:solidFill>
                  <a:srgbClr val="E1E5CD"/>
                </a:solidFill>
                <a:latin typeface="Outfit Bold" pitchFamily="34" charset="0"/>
                <a:ea typeface="Outfit Bold" pitchFamily="34" charset="-122"/>
                <a:cs typeface="Outfit Bold" pitchFamily="34" charset="-120"/>
              </a:rPr>
              <a:t>1G: Era Suara Analog</a:t>
            </a:r>
            <a:endParaRPr lang="en-US" sz="3800" dirty="0"/>
          </a:p>
        </p:txBody>
      </p:sp>
      <p:sp>
        <p:nvSpPr>
          <p:cNvPr id="4" name="Shape 1"/>
          <p:cNvSpPr/>
          <p:nvPr/>
        </p:nvSpPr>
        <p:spPr>
          <a:xfrm>
            <a:off x="682704" y="3876913"/>
            <a:ext cx="6534983" cy="1169432"/>
          </a:xfrm>
          <a:prstGeom prst="roundRect">
            <a:avLst>
              <a:gd name="adj" fmla="val 9383"/>
            </a:avLst>
          </a:prstGeom>
          <a:solidFill>
            <a:srgbClr val="1C1D1F"/>
          </a:solidFill>
          <a:ln w="22860">
            <a:solidFill>
              <a:srgbClr val="545557"/>
            </a:solidFill>
            <a:prstDash val="solid"/>
          </a:ln>
        </p:spPr>
      </p:sp>
      <p:sp>
        <p:nvSpPr>
          <p:cNvPr id="5" name="Shape 2"/>
          <p:cNvSpPr/>
          <p:nvPr/>
        </p:nvSpPr>
        <p:spPr>
          <a:xfrm>
            <a:off x="659844" y="3876913"/>
            <a:ext cx="91440" cy="1169432"/>
          </a:xfrm>
          <a:prstGeom prst="roundRect">
            <a:avLst>
              <a:gd name="adj" fmla="val 31998"/>
            </a:avLst>
          </a:prstGeom>
          <a:solidFill>
            <a:srgbClr val="9FA582"/>
          </a:solidFill>
          <a:ln/>
        </p:spPr>
      </p:sp>
      <p:sp>
        <p:nvSpPr>
          <p:cNvPr id="6" name="Text 3"/>
          <p:cNvSpPr/>
          <p:nvPr/>
        </p:nvSpPr>
        <p:spPr>
          <a:xfrm>
            <a:off x="969169" y="4094798"/>
            <a:ext cx="2438162" cy="304800"/>
          </a:xfrm>
          <a:prstGeom prst="rect">
            <a:avLst/>
          </a:prstGeom>
          <a:noFill/>
          <a:ln/>
        </p:spPr>
        <p:txBody>
          <a:bodyPr wrap="none" lIns="0" tIns="0" rIns="0" bIns="0" rtlCol="0" anchor="t"/>
          <a:lstStyle/>
          <a:p>
            <a:pPr algn="l" indent="0" marL="0">
              <a:lnSpc>
                <a:spcPts val="2350"/>
              </a:lnSpc>
              <a:buNone/>
            </a:pPr>
            <a:r>
              <a:rPr lang="en-US" sz="1900" b="1" dirty="0">
                <a:solidFill>
                  <a:srgbClr val="C2C4B5"/>
                </a:solidFill>
                <a:latin typeface="Outfit Bold" pitchFamily="34" charset="0"/>
                <a:ea typeface="Outfit Bold" pitchFamily="34" charset="-122"/>
                <a:cs typeface="Outfit Bold" pitchFamily="34" charset="-120"/>
              </a:rPr>
              <a:t>Tahun</a:t>
            </a:r>
            <a:endParaRPr lang="en-US" sz="1900" dirty="0"/>
          </a:p>
        </p:txBody>
      </p:sp>
      <p:sp>
        <p:nvSpPr>
          <p:cNvPr id="7" name="Text 4"/>
          <p:cNvSpPr/>
          <p:nvPr/>
        </p:nvSpPr>
        <p:spPr>
          <a:xfrm>
            <a:off x="969169" y="4516517"/>
            <a:ext cx="6030635" cy="311944"/>
          </a:xfrm>
          <a:prstGeom prst="rect">
            <a:avLst/>
          </a:prstGeom>
          <a:noFill/>
          <a:ln/>
        </p:spPr>
        <p:txBody>
          <a:bodyPr wrap="none" lIns="0" tIns="0" rIns="0" bIns="0" rtlCol="0" anchor="t"/>
          <a:lstStyle/>
          <a:p>
            <a:pPr algn="l" indent="0" marL="0">
              <a:lnSpc>
                <a:spcPts val="2450"/>
              </a:lnSpc>
              <a:buNone/>
            </a:pPr>
            <a:r>
              <a:rPr lang="en-US" sz="1500" dirty="0">
                <a:solidFill>
                  <a:srgbClr val="C2C4B5"/>
                </a:solidFill>
                <a:latin typeface="Bitter" pitchFamily="34" charset="0"/>
                <a:ea typeface="Bitter" pitchFamily="34" charset="-122"/>
                <a:cs typeface="Bitter" pitchFamily="34" charset="-120"/>
              </a:rPr>
              <a:t>1980-an</a:t>
            </a:r>
            <a:endParaRPr lang="en-US" sz="1500" dirty="0"/>
          </a:p>
        </p:txBody>
      </p:sp>
      <p:sp>
        <p:nvSpPr>
          <p:cNvPr id="8" name="Shape 5"/>
          <p:cNvSpPr/>
          <p:nvPr/>
        </p:nvSpPr>
        <p:spPr>
          <a:xfrm>
            <a:off x="7412712" y="3876913"/>
            <a:ext cx="6534983" cy="1169432"/>
          </a:xfrm>
          <a:prstGeom prst="roundRect">
            <a:avLst>
              <a:gd name="adj" fmla="val 9383"/>
            </a:avLst>
          </a:prstGeom>
          <a:solidFill>
            <a:srgbClr val="1C1D1F"/>
          </a:solidFill>
          <a:ln w="22860">
            <a:solidFill>
              <a:srgbClr val="545557"/>
            </a:solidFill>
            <a:prstDash val="solid"/>
          </a:ln>
        </p:spPr>
      </p:sp>
      <p:sp>
        <p:nvSpPr>
          <p:cNvPr id="9" name="Shape 6"/>
          <p:cNvSpPr/>
          <p:nvPr/>
        </p:nvSpPr>
        <p:spPr>
          <a:xfrm>
            <a:off x="7389852" y="3876913"/>
            <a:ext cx="91440" cy="1169432"/>
          </a:xfrm>
          <a:prstGeom prst="roundRect">
            <a:avLst>
              <a:gd name="adj" fmla="val 31998"/>
            </a:avLst>
          </a:prstGeom>
          <a:solidFill>
            <a:srgbClr val="9FA582"/>
          </a:solidFill>
          <a:ln/>
        </p:spPr>
      </p:sp>
      <p:sp>
        <p:nvSpPr>
          <p:cNvPr id="10" name="Text 7"/>
          <p:cNvSpPr/>
          <p:nvPr/>
        </p:nvSpPr>
        <p:spPr>
          <a:xfrm>
            <a:off x="7699177" y="4094798"/>
            <a:ext cx="2438162" cy="304800"/>
          </a:xfrm>
          <a:prstGeom prst="rect">
            <a:avLst/>
          </a:prstGeom>
          <a:noFill/>
          <a:ln/>
        </p:spPr>
        <p:txBody>
          <a:bodyPr wrap="none" lIns="0" tIns="0" rIns="0" bIns="0" rtlCol="0" anchor="t"/>
          <a:lstStyle/>
          <a:p>
            <a:pPr algn="l" indent="0" marL="0">
              <a:lnSpc>
                <a:spcPts val="2350"/>
              </a:lnSpc>
              <a:buNone/>
            </a:pPr>
            <a:r>
              <a:rPr lang="en-US" sz="1900" b="1" dirty="0">
                <a:solidFill>
                  <a:srgbClr val="C2C4B5"/>
                </a:solidFill>
                <a:latin typeface="Outfit Bold" pitchFamily="34" charset="0"/>
                <a:ea typeface="Outfit Bold" pitchFamily="34" charset="-122"/>
                <a:cs typeface="Outfit Bold" pitchFamily="34" charset="-120"/>
              </a:rPr>
              <a:t>Teknologi</a:t>
            </a:r>
            <a:endParaRPr lang="en-US" sz="1900" dirty="0"/>
          </a:p>
        </p:txBody>
      </p:sp>
      <p:sp>
        <p:nvSpPr>
          <p:cNvPr id="11" name="Text 8"/>
          <p:cNvSpPr/>
          <p:nvPr/>
        </p:nvSpPr>
        <p:spPr>
          <a:xfrm>
            <a:off x="7699177" y="4516517"/>
            <a:ext cx="6030635" cy="311944"/>
          </a:xfrm>
          <a:prstGeom prst="rect">
            <a:avLst/>
          </a:prstGeom>
          <a:noFill/>
          <a:ln/>
        </p:spPr>
        <p:txBody>
          <a:bodyPr wrap="none" lIns="0" tIns="0" rIns="0" bIns="0" rtlCol="0" anchor="t"/>
          <a:lstStyle/>
          <a:p>
            <a:pPr algn="l" indent="0" marL="0">
              <a:lnSpc>
                <a:spcPts val="2450"/>
              </a:lnSpc>
              <a:buNone/>
            </a:pPr>
            <a:r>
              <a:rPr lang="en-US" sz="1500" dirty="0">
                <a:solidFill>
                  <a:srgbClr val="C2C4B5"/>
                </a:solidFill>
                <a:latin typeface="Bitter" pitchFamily="34" charset="0"/>
                <a:ea typeface="Bitter" pitchFamily="34" charset="-122"/>
                <a:cs typeface="Bitter" pitchFamily="34" charset="-120"/>
              </a:rPr>
              <a:t>Analog (AMPS)</a:t>
            </a:r>
            <a:endParaRPr lang="en-US" sz="1500" dirty="0"/>
          </a:p>
        </p:txBody>
      </p:sp>
      <p:sp>
        <p:nvSpPr>
          <p:cNvPr id="12" name="Shape 9"/>
          <p:cNvSpPr/>
          <p:nvPr/>
        </p:nvSpPr>
        <p:spPr>
          <a:xfrm>
            <a:off x="682704" y="5241369"/>
            <a:ext cx="6534983" cy="1169432"/>
          </a:xfrm>
          <a:prstGeom prst="roundRect">
            <a:avLst>
              <a:gd name="adj" fmla="val 9383"/>
            </a:avLst>
          </a:prstGeom>
          <a:solidFill>
            <a:srgbClr val="1C1D1F"/>
          </a:solidFill>
          <a:ln w="22860">
            <a:solidFill>
              <a:srgbClr val="545557"/>
            </a:solidFill>
            <a:prstDash val="solid"/>
          </a:ln>
        </p:spPr>
      </p:sp>
      <p:sp>
        <p:nvSpPr>
          <p:cNvPr id="13" name="Shape 10"/>
          <p:cNvSpPr/>
          <p:nvPr/>
        </p:nvSpPr>
        <p:spPr>
          <a:xfrm>
            <a:off x="659844" y="5241369"/>
            <a:ext cx="91440" cy="1169432"/>
          </a:xfrm>
          <a:prstGeom prst="roundRect">
            <a:avLst>
              <a:gd name="adj" fmla="val 31998"/>
            </a:avLst>
          </a:prstGeom>
          <a:solidFill>
            <a:srgbClr val="9FA582"/>
          </a:solidFill>
          <a:ln/>
        </p:spPr>
      </p:sp>
      <p:sp>
        <p:nvSpPr>
          <p:cNvPr id="14" name="Text 11"/>
          <p:cNvSpPr/>
          <p:nvPr/>
        </p:nvSpPr>
        <p:spPr>
          <a:xfrm>
            <a:off x="969169" y="5459254"/>
            <a:ext cx="2438162" cy="304800"/>
          </a:xfrm>
          <a:prstGeom prst="rect">
            <a:avLst/>
          </a:prstGeom>
          <a:noFill/>
          <a:ln/>
        </p:spPr>
        <p:txBody>
          <a:bodyPr wrap="none" lIns="0" tIns="0" rIns="0" bIns="0" rtlCol="0" anchor="t"/>
          <a:lstStyle/>
          <a:p>
            <a:pPr algn="l" indent="0" marL="0">
              <a:lnSpc>
                <a:spcPts val="2350"/>
              </a:lnSpc>
              <a:buNone/>
            </a:pPr>
            <a:r>
              <a:rPr lang="en-US" sz="1900" b="1" dirty="0">
                <a:solidFill>
                  <a:srgbClr val="C2C4B5"/>
                </a:solidFill>
                <a:latin typeface="Outfit Bold" pitchFamily="34" charset="0"/>
                <a:ea typeface="Outfit Bold" pitchFamily="34" charset="-122"/>
                <a:cs typeface="Outfit Bold" pitchFamily="34" charset="-120"/>
              </a:rPr>
              <a:t>Layanan Utama</a:t>
            </a:r>
            <a:endParaRPr lang="en-US" sz="1900" dirty="0"/>
          </a:p>
        </p:txBody>
      </p:sp>
      <p:sp>
        <p:nvSpPr>
          <p:cNvPr id="15" name="Text 12"/>
          <p:cNvSpPr/>
          <p:nvPr/>
        </p:nvSpPr>
        <p:spPr>
          <a:xfrm>
            <a:off x="969169" y="5880973"/>
            <a:ext cx="6030635" cy="311944"/>
          </a:xfrm>
          <a:prstGeom prst="rect">
            <a:avLst/>
          </a:prstGeom>
          <a:noFill/>
          <a:ln/>
        </p:spPr>
        <p:txBody>
          <a:bodyPr wrap="none" lIns="0" tIns="0" rIns="0" bIns="0" rtlCol="0" anchor="t"/>
          <a:lstStyle/>
          <a:p>
            <a:pPr algn="l" indent="0" marL="0">
              <a:lnSpc>
                <a:spcPts val="2450"/>
              </a:lnSpc>
              <a:buNone/>
            </a:pPr>
            <a:r>
              <a:rPr lang="en-US" sz="1500" dirty="0">
                <a:solidFill>
                  <a:srgbClr val="C2C4B5"/>
                </a:solidFill>
                <a:latin typeface="Bitter" pitchFamily="34" charset="0"/>
                <a:ea typeface="Bitter" pitchFamily="34" charset="-122"/>
                <a:cs typeface="Bitter" pitchFamily="34" charset="-120"/>
              </a:rPr>
              <a:t>Hanya suara</a:t>
            </a:r>
            <a:endParaRPr lang="en-US" sz="1500" dirty="0"/>
          </a:p>
        </p:txBody>
      </p:sp>
      <p:sp>
        <p:nvSpPr>
          <p:cNvPr id="16" name="Shape 13"/>
          <p:cNvSpPr/>
          <p:nvPr/>
        </p:nvSpPr>
        <p:spPr>
          <a:xfrm>
            <a:off x="7412712" y="5241369"/>
            <a:ext cx="6534983" cy="1169432"/>
          </a:xfrm>
          <a:prstGeom prst="roundRect">
            <a:avLst>
              <a:gd name="adj" fmla="val 9383"/>
            </a:avLst>
          </a:prstGeom>
          <a:solidFill>
            <a:srgbClr val="1C1D1F"/>
          </a:solidFill>
          <a:ln w="22860">
            <a:solidFill>
              <a:srgbClr val="545557"/>
            </a:solidFill>
            <a:prstDash val="solid"/>
          </a:ln>
        </p:spPr>
      </p:sp>
      <p:sp>
        <p:nvSpPr>
          <p:cNvPr id="17" name="Shape 14"/>
          <p:cNvSpPr/>
          <p:nvPr/>
        </p:nvSpPr>
        <p:spPr>
          <a:xfrm>
            <a:off x="7389852" y="5241369"/>
            <a:ext cx="91440" cy="1169432"/>
          </a:xfrm>
          <a:prstGeom prst="roundRect">
            <a:avLst>
              <a:gd name="adj" fmla="val 31998"/>
            </a:avLst>
          </a:prstGeom>
          <a:solidFill>
            <a:srgbClr val="9FA582"/>
          </a:solidFill>
          <a:ln/>
        </p:spPr>
      </p:sp>
      <p:sp>
        <p:nvSpPr>
          <p:cNvPr id="18" name="Text 15"/>
          <p:cNvSpPr/>
          <p:nvPr/>
        </p:nvSpPr>
        <p:spPr>
          <a:xfrm>
            <a:off x="7699177" y="5459254"/>
            <a:ext cx="2438162" cy="304800"/>
          </a:xfrm>
          <a:prstGeom prst="rect">
            <a:avLst/>
          </a:prstGeom>
          <a:noFill/>
          <a:ln/>
        </p:spPr>
        <p:txBody>
          <a:bodyPr wrap="none" lIns="0" tIns="0" rIns="0" bIns="0" rtlCol="0" anchor="t"/>
          <a:lstStyle/>
          <a:p>
            <a:pPr algn="l" indent="0" marL="0">
              <a:lnSpc>
                <a:spcPts val="2350"/>
              </a:lnSpc>
              <a:buNone/>
            </a:pPr>
            <a:r>
              <a:rPr lang="en-US" sz="1900" b="1" dirty="0">
                <a:solidFill>
                  <a:srgbClr val="C2C4B5"/>
                </a:solidFill>
                <a:latin typeface="Outfit Bold" pitchFamily="34" charset="0"/>
                <a:ea typeface="Outfit Bold" pitchFamily="34" charset="-122"/>
                <a:cs typeface="Outfit Bold" pitchFamily="34" charset="-120"/>
              </a:rPr>
              <a:t>Kecepatan</a:t>
            </a:r>
            <a:endParaRPr lang="en-US" sz="1900" dirty="0"/>
          </a:p>
        </p:txBody>
      </p:sp>
      <p:sp>
        <p:nvSpPr>
          <p:cNvPr id="19" name="Text 16"/>
          <p:cNvSpPr/>
          <p:nvPr/>
        </p:nvSpPr>
        <p:spPr>
          <a:xfrm>
            <a:off x="7699177" y="5880973"/>
            <a:ext cx="6030635" cy="311944"/>
          </a:xfrm>
          <a:prstGeom prst="rect">
            <a:avLst/>
          </a:prstGeom>
          <a:noFill/>
          <a:ln/>
        </p:spPr>
        <p:txBody>
          <a:bodyPr wrap="none" lIns="0" tIns="0" rIns="0" bIns="0" rtlCol="0" anchor="t"/>
          <a:lstStyle/>
          <a:p>
            <a:pPr algn="l" indent="0" marL="0">
              <a:lnSpc>
                <a:spcPts val="2450"/>
              </a:lnSpc>
              <a:buNone/>
            </a:pPr>
            <a:r>
              <a:rPr lang="en-US" sz="1500" dirty="0">
                <a:solidFill>
                  <a:srgbClr val="C2C4B5"/>
                </a:solidFill>
                <a:latin typeface="Bitter" pitchFamily="34" charset="0"/>
                <a:ea typeface="Bitter" pitchFamily="34" charset="-122"/>
                <a:cs typeface="Bitter" pitchFamily="34" charset="-120"/>
              </a:rPr>
              <a:t>±2.4 Kbps</a:t>
            </a:r>
            <a:endParaRPr lang="en-US" sz="1500" dirty="0"/>
          </a:p>
        </p:txBody>
      </p:sp>
      <p:sp>
        <p:nvSpPr>
          <p:cNvPr id="20" name="Text 17"/>
          <p:cNvSpPr/>
          <p:nvPr/>
        </p:nvSpPr>
        <p:spPr>
          <a:xfrm>
            <a:off x="975241" y="6849666"/>
            <a:ext cx="12972455" cy="623887"/>
          </a:xfrm>
          <a:prstGeom prst="rect">
            <a:avLst/>
          </a:prstGeom>
          <a:noFill/>
          <a:ln/>
        </p:spPr>
        <p:txBody>
          <a:bodyPr wrap="square" lIns="0" tIns="0" rIns="0" bIns="0" rtlCol="0" anchor="t"/>
          <a:lstStyle/>
          <a:p>
            <a:pPr algn="l" indent="0" marL="0">
              <a:lnSpc>
                <a:spcPts val="2450"/>
              </a:lnSpc>
              <a:buNone/>
            </a:pPr>
            <a:r>
              <a:rPr lang="en-US" sz="1500" dirty="0">
                <a:solidFill>
                  <a:srgbClr val="C2C4B5"/>
                </a:solidFill>
                <a:latin typeface="Bitter" pitchFamily="34" charset="0"/>
                <a:ea typeface="Bitter" pitchFamily="34" charset="-122"/>
                <a:cs typeface="Bitter" pitchFamily="34" charset="-120"/>
              </a:rPr>
              <a:t>Generasi pertama teknologi seluler ini membuka pintu menuju komunikasi nirkabel pribadi, meskipun dengan keterbatasan yang signifikan. Kualitas suara yang buruk dan kerentanan terhadap penyadapan adalah tantangan utama di era 1G.</a:t>
            </a:r>
            <a:endParaRPr lang="en-US" sz="1500" dirty="0"/>
          </a:p>
        </p:txBody>
      </p:sp>
      <p:sp>
        <p:nvSpPr>
          <p:cNvPr id="21" name="Shape 18"/>
          <p:cNvSpPr/>
          <p:nvPr/>
        </p:nvSpPr>
        <p:spPr>
          <a:xfrm>
            <a:off x="682704" y="6630233"/>
            <a:ext cx="22860" cy="1062752"/>
          </a:xfrm>
          <a:prstGeom prst="rect">
            <a:avLst/>
          </a:prstGeom>
          <a:solidFill>
            <a:srgbClr val="9FA582"/>
          </a:solid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302544"/>
            <a:ext cx="8348186" cy="708779"/>
          </a:xfrm>
          <a:prstGeom prst="rect">
            <a:avLst/>
          </a:prstGeom>
          <a:noFill/>
          <a:ln/>
        </p:spPr>
        <p:txBody>
          <a:bodyPr wrap="none" lIns="0" tIns="0" rIns="0" bIns="0" rtlCol="0" anchor="t"/>
          <a:lstStyle/>
          <a:p>
            <a:pPr algn="l" indent="0" marL="0">
              <a:lnSpc>
                <a:spcPts val="5550"/>
              </a:lnSpc>
              <a:buNone/>
            </a:pPr>
            <a:r>
              <a:rPr lang="en-US" sz="4450" b="1" dirty="0">
                <a:solidFill>
                  <a:srgbClr val="E1E5CD"/>
                </a:solidFill>
                <a:latin typeface="Outfit Bold" pitchFamily="34" charset="0"/>
                <a:ea typeface="Outfit Bold" pitchFamily="34" charset="-122"/>
                <a:cs typeface="Outfit Bold" pitchFamily="34" charset="-120"/>
              </a:rPr>
              <a:t>2G: Lahirnya Komunikasi Digital</a:t>
            </a:r>
            <a:endParaRPr lang="en-US" sz="4450" dirty="0"/>
          </a:p>
        </p:txBody>
      </p:sp>
      <p:sp>
        <p:nvSpPr>
          <p:cNvPr id="3" name="Text 1"/>
          <p:cNvSpPr/>
          <p:nvPr/>
        </p:nvSpPr>
        <p:spPr>
          <a:xfrm>
            <a:off x="793790" y="2555558"/>
            <a:ext cx="7604284" cy="725805"/>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Memasuki era 1990-an,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2G</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membawa revolusi dengan adopsi teknologi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digital (GSM)</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a:t>
            </a:r>
            <a:endParaRPr lang="en-US" sz="1750" dirty="0"/>
          </a:p>
        </p:txBody>
      </p:sp>
      <p:sp>
        <p:nvSpPr>
          <p:cNvPr id="4" name="Text 2"/>
          <p:cNvSpPr/>
          <p:nvPr/>
        </p:nvSpPr>
        <p:spPr>
          <a:xfrm>
            <a:off x="793790" y="3485436"/>
            <a:ext cx="7604284" cy="725805"/>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Kecepatan berkisar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64–144 Kbps</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memungkinkan layanan baru seperti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SMS (Short Message Service) dan MMS (Multimedia Messaging Service)</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a:t>
            </a:r>
            <a:endParaRPr lang="en-US" sz="1750" dirty="0"/>
          </a:p>
        </p:txBody>
      </p:sp>
      <p:sp>
        <p:nvSpPr>
          <p:cNvPr id="5" name="Text 3"/>
          <p:cNvSpPr/>
          <p:nvPr/>
        </p:nvSpPr>
        <p:spPr>
          <a:xfrm>
            <a:off x="793790" y="4415314"/>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Keunggulan utamanya meliputi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kualitas sinyal yang lebih jernih</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dan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keamanan komunikasi yang lebih baik</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menandai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awal mula era komunikasi teks</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a:t>
            </a:r>
            <a:endParaRPr lang="en-US" sz="1750" dirty="0"/>
          </a:p>
        </p:txBody>
      </p:sp>
      <p:pic>
        <p:nvPicPr>
          <p:cNvPr id="6" name="Image 0" descr="preencoded.png">    </p:cNvPr>
          <p:cNvPicPr>
            <a:picLocks noChangeAspect="1"/>
          </p:cNvPicPr>
          <p:nvPr/>
        </p:nvPicPr>
        <p:blipFill>
          <a:blip r:embed="rId1"/>
          <a:stretch>
            <a:fillRect/>
          </a:stretch>
        </p:blipFill>
        <p:spPr>
          <a:xfrm>
            <a:off x="8959096" y="2606635"/>
            <a:ext cx="4885015" cy="2768084"/>
          </a:xfrm>
          <a:prstGeom prst="rect">
            <a:avLst/>
          </a:prstGeom>
        </p:spPr>
      </p:pic>
      <p:sp>
        <p:nvSpPr>
          <p:cNvPr id="7" name="Shape 4"/>
          <p:cNvSpPr/>
          <p:nvPr/>
        </p:nvSpPr>
        <p:spPr>
          <a:xfrm>
            <a:off x="793790" y="5963245"/>
            <a:ext cx="13042821" cy="963811"/>
          </a:xfrm>
          <a:prstGeom prst="roundRect">
            <a:avLst>
              <a:gd name="adj" fmla="val 3530"/>
            </a:avLst>
          </a:prstGeom>
          <a:solidFill>
            <a:srgbClr val="2A2C20"/>
          </a:solidFill>
          <a:ln/>
        </p:spPr>
      </p:sp>
      <p:pic>
        <p:nvPicPr>
          <p:cNvPr id="8" name="Image 1" descr="preencoded.png">    </p:cNvPr>
          <p:cNvPicPr>
            <a:picLocks noChangeAspect="1"/>
          </p:cNvPicPr>
          <p:nvPr/>
        </p:nvPicPr>
        <p:blipFill>
          <a:blip r:embed="rId2"/>
          <a:stretch>
            <a:fillRect/>
          </a:stretch>
        </p:blipFill>
        <p:spPr>
          <a:xfrm>
            <a:off x="1020604" y="6299716"/>
            <a:ext cx="283488" cy="226814"/>
          </a:xfrm>
          <a:prstGeom prst="rect">
            <a:avLst/>
          </a:prstGeom>
        </p:spPr>
      </p:pic>
      <p:sp>
        <p:nvSpPr>
          <p:cNvPr id="9" name="Text 5"/>
          <p:cNvSpPr/>
          <p:nvPr/>
        </p:nvSpPr>
        <p:spPr>
          <a:xfrm>
            <a:off x="1530906" y="6246733"/>
            <a:ext cx="12078891" cy="362903"/>
          </a:xfrm>
          <a:prstGeom prst="rect">
            <a:avLst/>
          </a:prstGeom>
          <a:noFill/>
          <a:ln/>
        </p:spPr>
        <p:txBody>
          <a:bodyPr wrap="none" lIns="0" tIns="0" rIns="0" bIns="0" rtlCol="0" anchor="t"/>
          <a:lstStyle/>
          <a:p>
            <a:pPr algn="l" indent="0" marL="0">
              <a:lnSpc>
                <a:spcPts val="2850"/>
              </a:lnSpc>
              <a:buNone/>
            </a:pPr>
            <a:r>
              <a:rPr lang="en-US" sz="1750" dirty="0">
                <a:solidFill>
                  <a:srgbClr val="FFFFFF"/>
                </a:solidFill>
                <a:latin typeface="Bitter" pitchFamily="34" charset="0"/>
                <a:ea typeface="Bitter" pitchFamily="34" charset="-122"/>
                <a:cs typeface="Bitter" pitchFamily="34" charset="-120"/>
              </a:rPr>
              <a:t>GSM menjadi standar global yang merevolusi cara orang berkomunikasi.</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65928"/>
          </a:xfrm>
          <a:prstGeom prst="rect">
            <a:avLst/>
          </a:prstGeom>
        </p:spPr>
      </p:pic>
      <p:sp>
        <p:nvSpPr>
          <p:cNvPr id="3" name="Text 0"/>
          <p:cNvSpPr/>
          <p:nvPr/>
        </p:nvSpPr>
        <p:spPr>
          <a:xfrm>
            <a:off x="710922" y="3098125"/>
            <a:ext cx="11110674" cy="634722"/>
          </a:xfrm>
          <a:prstGeom prst="rect">
            <a:avLst/>
          </a:prstGeom>
          <a:noFill/>
          <a:ln/>
        </p:spPr>
        <p:txBody>
          <a:bodyPr wrap="none" lIns="0" tIns="0" rIns="0" bIns="0" rtlCol="0" anchor="t"/>
          <a:lstStyle/>
          <a:p>
            <a:pPr algn="l" indent="0" marL="0">
              <a:lnSpc>
                <a:spcPts val="4950"/>
              </a:lnSpc>
              <a:buNone/>
            </a:pPr>
            <a:r>
              <a:rPr lang="en-US" sz="3950" b="1" dirty="0">
                <a:solidFill>
                  <a:srgbClr val="E1E5CD"/>
                </a:solidFill>
                <a:latin typeface="Outfit Bold" pitchFamily="34" charset="0"/>
                <a:ea typeface="Outfit Bold" pitchFamily="34" charset="-122"/>
                <a:cs typeface="Outfit Bold" pitchFamily="34" charset="-120"/>
              </a:rPr>
              <a:t>2.5G &amp; 2.75G: Jembatan Menuju Internet Seluler</a:t>
            </a:r>
            <a:endParaRPr lang="en-US" sz="3950" dirty="0"/>
          </a:p>
        </p:txBody>
      </p:sp>
      <p:sp>
        <p:nvSpPr>
          <p:cNvPr id="4" name="Shape 1"/>
          <p:cNvSpPr/>
          <p:nvPr/>
        </p:nvSpPr>
        <p:spPr>
          <a:xfrm>
            <a:off x="710922" y="4037528"/>
            <a:ext cx="6502718" cy="2429589"/>
          </a:xfrm>
          <a:prstGeom prst="roundRect">
            <a:avLst>
              <a:gd name="adj" fmla="val 1254"/>
            </a:avLst>
          </a:prstGeom>
          <a:solidFill>
            <a:srgbClr val="3B3C3E"/>
          </a:solidFill>
          <a:ln/>
        </p:spPr>
      </p:sp>
      <p:sp>
        <p:nvSpPr>
          <p:cNvPr id="5" name="Shape 2"/>
          <p:cNvSpPr/>
          <p:nvPr/>
        </p:nvSpPr>
        <p:spPr>
          <a:xfrm>
            <a:off x="914043" y="4240649"/>
            <a:ext cx="609362" cy="609362"/>
          </a:xfrm>
          <a:prstGeom prst="roundRect">
            <a:avLst>
              <a:gd name="adj" fmla="val 15004358"/>
            </a:avLst>
          </a:prstGeom>
          <a:solidFill>
            <a:srgbClr val="9FA582"/>
          </a:solidFill>
          <a:ln/>
        </p:spPr>
      </p:sp>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81564" y="4408170"/>
            <a:ext cx="274201" cy="274201"/>
          </a:xfrm>
          <a:prstGeom prst="rect">
            <a:avLst/>
          </a:prstGeom>
        </p:spPr>
      </p:pic>
      <p:sp>
        <p:nvSpPr>
          <p:cNvPr id="7" name="Text 3"/>
          <p:cNvSpPr/>
          <p:nvPr/>
        </p:nvSpPr>
        <p:spPr>
          <a:xfrm>
            <a:off x="914043" y="5053132"/>
            <a:ext cx="2539008" cy="317421"/>
          </a:xfrm>
          <a:prstGeom prst="rect">
            <a:avLst/>
          </a:prstGeom>
          <a:noFill/>
          <a:ln/>
        </p:spPr>
        <p:txBody>
          <a:bodyPr wrap="none" lIns="0" tIns="0" rIns="0" bIns="0" rtlCol="0" anchor="t"/>
          <a:lstStyle/>
          <a:p>
            <a:pPr algn="l" indent="0" marL="0">
              <a:lnSpc>
                <a:spcPts val="2450"/>
              </a:lnSpc>
              <a:buNone/>
            </a:pPr>
            <a:r>
              <a:rPr lang="en-US" sz="1950" b="1" dirty="0">
                <a:solidFill>
                  <a:srgbClr val="C2C4B5"/>
                </a:solidFill>
                <a:latin typeface="Outfit Bold" pitchFamily="34" charset="0"/>
                <a:ea typeface="Outfit Bold" pitchFamily="34" charset="-122"/>
                <a:cs typeface="Outfit Bold" pitchFamily="34" charset="-120"/>
              </a:rPr>
              <a:t>GPRS</a:t>
            </a:r>
            <a:endParaRPr lang="en-US" sz="1950" dirty="0"/>
          </a:p>
        </p:txBody>
      </p:sp>
      <p:sp>
        <p:nvSpPr>
          <p:cNvPr id="8" name="Text 4"/>
          <p:cNvSpPr/>
          <p:nvPr/>
        </p:nvSpPr>
        <p:spPr>
          <a:xfrm>
            <a:off x="914043" y="5492353"/>
            <a:ext cx="6096476" cy="324922"/>
          </a:xfrm>
          <a:prstGeom prst="rect">
            <a:avLst/>
          </a:prstGeom>
          <a:noFill/>
          <a:ln/>
        </p:spPr>
        <p:txBody>
          <a:bodyPr wrap="none" lIns="0" tIns="0" rIns="0" bIns="0" rtlCol="0" anchor="t"/>
          <a:lstStyle/>
          <a:p>
            <a:pPr algn="l" indent="0" marL="0">
              <a:lnSpc>
                <a:spcPts val="2550"/>
              </a:lnSpc>
              <a:buNone/>
            </a:pPr>
            <a:r>
              <a:rPr lang="en-US" sz="1550" dirty="0">
                <a:solidFill>
                  <a:srgbClr val="C2C4B5"/>
                </a:solidFill>
                <a:latin typeface="Bitter" pitchFamily="34" charset="0"/>
                <a:ea typeface="Bitter" pitchFamily="34" charset="-122"/>
                <a:cs typeface="Bitter" pitchFamily="34" charset="-120"/>
              </a:rPr>
              <a:t>Hingga 114 Kbps</a:t>
            </a:r>
            <a:endParaRPr lang="en-US" sz="1550" dirty="0"/>
          </a:p>
        </p:txBody>
      </p:sp>
      <p:sp>
        <p:nvSpPr>
          <p:cNvPr id="9" name="Text 5"/>
          <p:cNvSpPr/>
          <p:nvPr/>
        </p:nvSpPr>
        <p:spPr>
          <a:xfrm>
            <a:off x="914043" y="5939076"/>
            <a:ext cx="6096476" cy="324922"/>
          </a:xfrm>
          <a:prstGeom prst="rect">
            <a:avLst/>
          </a:prstGeom>
          <a:noFill/>
          <a:ln/>
        </p:spPr>
        <p:txBody>
          <a:bodyPr wrap="none" lIns="0" tIns="0" rIns="0" bIns="0" rtlCol="0" anchor="t"/>
          <a:lstStyle/>
          <a:p>
            <a:pPr algn="l" indent="0" marL="0">
              <a:lnSpc>
                <a:spcPts val="2550"/>
              </a:lnSpc>
              <a:buNone/>
            </a:pPr>
            <a:r>
              <a:rPr lang="en-US" sz="1550" dirty="0">
                <a:solidFill>
                  <a:srgbClr val="C2C4B5"/>
                </a:solidFill>
                <a:latin typeface="Bitter" pitchFamily="34" charset="0"/>
                <a:ea typeface="Bitter" pitchFamily="34" charset="-122"/>
                <a:cs typeface="Bitter" pitchFamily="34" charset="-120"/>
              </a:rPr>
              <a:t>Mulai bisa akses internet dasar.</a:t>
            </a:r>
            <a:endParaRPr lang="en-US" sz="1550" dirty="0"/>
          </a:p>
        </p:txBody>
      </p:sp>
      <p:sp>
        <p:nvSpPr>
          <p:cNvPr id="10" name="Shape 6"/>
          <p:cNvSpPr/>
          <p:nvPr/>
        </p:nvSpPr>
        <p:spPr>
          <a:xfrm>
            <a:off x="7416760" y="4037528"/>
            <a:ext cx="6502718" cy="2429589"/>
          </a:xfrm>
          <a:prstGeom prst="roundRect">
            <a:avLst>
              <a:gd name="adj" fmla="val 1254"/>
            </a:avLst>
          </a:prstGeom>
          <a:solidFill>
            <a:srgbClr val="3B3C3E"/>
          </a:solidFill>
          <a:ln/>
        </p:spPr>
      </p:sp>
      <p:sp>
        <p:nvSpPr>
          <p:cNvPr id="11" name="Shape 7"/>
          <p:cNvSpPr/>
          <p:nvPr/>
        </p:nvSpPr>
        <p:spPr>
          <a:xfrm>
            <a:off x="7619881" y="4240649"/>
            <a:ext cx="609362" cy="609362"/>
          </a:xfrm>
          <a:prstGeom prst="roundRect">
            <a:avLst>
              <a:gd name="adj" fmla="val 15004358"/>
            </a:avLst>
          </a:prstGeom>
          <a:solidFill>
            <a:srgbClr val="9FA582"/>
          </a:solidFill>
          <a:ln/>
        </p:spPr>
      </p:sp>
      <p:pic>
        <p:nvPicPr>
          <p:cNvPr id="12"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87402" y="4408170"/>
            <a:ext cx="274201" cy="274201"/>
          </a:xfrm>
          <a:prstGeom prst="rect">
            <a:avLst/>
          </a:prstGeom>
        </p:spPr>
      </p:pic>
      <p:sp>
        <p:nvSpPr>
          <p:cNvPr id="13" name="Text 8"/>
          <p:cNvSpPr/>
          <p:nvPr/>
        </p:nvSpPr>
        <p:spPr>
          <a:xfrm>
            <a:off x="7619881" y="5053132"/>
            <a:ext cx="2539008" cy="317421"/>
          </a:xfrm>
          <a:prstGeom prst="rect">
            <a:avLst/>
          </a:prstGeom>
          <a:noFill/>
          <a:ln/>
        </p:spPr>
        <p:txBody>
          <a:bodyPr wrap="none" lIns="0" tIns="0" rIns="0" bIns="0" rtlCol="0" anchor="t"/>
          <a:lstStyle/>
          <a:p>
            <a:pPr algn="l" indent="0" marL="0">
              <a:lnSpc>
                <a:spcPts val="2450"/>
              </a:lnSpc>
              <a:buNone/>
            </a:pPr>
            <a:r>
              <a:rPr lang="en-US" sz="1950" b="1" dirty="0">
                <a:solidFill>
                  <a:srgbClr val="C2C4B5"/>
                </a:solidFill>
                <a:latin typeface="Outfit Bold" pitchFamily="34" charset="0"/>
                <a:ea typeface="Outfit Bold" pitchFamily="34" charset="-122"/>
                <a:cs typeface="Outfit Bold" pitchFamily="34" charset="-120"/>
              </a:rPr>
              <a:t>EDGE</a:t>
            </a:r>
            <a:endParaRPr lang="en-US" sz="1950" dirty="0"/>
          </a:p>
        </p:txBody>
      </p:sp>
      <p:sp>
        <p:nvSpPr>
          <p:cNvPr id="14" name="Text 9"/>
          <p:cNvSpPr/>
          <p:nvPr/>
        </p:nvSpPr>
        <p:spPr>
          <a:xfrm>
            <a:off x="7619881" y="5492353"/>
            <a:ext cx="6096476" cy="324922"/>
          </a:xfrm>
          <a:prstGeom prst="rect">
            <a:avLst/>
          </a:prstGeom>
          <a:noFill/>
          <a:ln/>
        </p:spPr>
        <p:txBody>
          <a:bodyPr wrap="none" lIns="0" tIns="0" rIns="0" bIns="0" rtlCol="0" anchor="t"/>
          <a:lstStyle/>
          <a:p>
            <a:pPr algn="l" indent="0" marL="0">
              <a:lnSpc>
                <a:spcPts val="2550"/>
              </a:lnSpc>
              <a:buNone/>
            </a:pPr>
            <a:r>
              <a:rPr lang="en-US" sz="1550" dirty="0">
                <a:solidFill>
                  <a:srgbClr val="C2C4B5"/>
                </a:solidFill>
                <a:latin typeface="Bitter" pitchFamily="34" charset="0"/>
                <a:ea typeface="Bitter" pitchFamily="34" charset="-122"/>
                <a:cs typeface="Bitter" pitchFamily="34" charset="-120"/>
              </a:rPr>
              <a:t>Hingga 384 Kbps</a:t>
            </a:r>
            <a:endParaRPr lang="en-US" sz="1550" dirty="0"/>
          </a:p>
        </p:txBody>
      </p:sp>
      <p:sp>
        <p:nvSpPr>
          <p:cNvPr id="15" name="Text 10"/>
          <p:cNvSpPr/>
          <p:nvPr/>
        </p:nvSpPr>
        <p:spPr>
          <a:xfrm>
            <a:off x="7619881" y="5939076"/>
            <a:ext cx="6096476" cy="324922"/>
          </a:xfrm>
          <a:prstGeom prst="rect">
            <a:avLst/>
          </a:prstGeom>
          <a:noFill/>
          <a:ln/>
        </p:spPr>
        <p:txBody>
          <a:bodyPr wrap="none" lIns="0" tIns="0" rIns="0" bIns="0" rtlCol="0" anchor="t"/>
          <a:lstStyle/>
          <a:p>
            <a:pPr algn="l" indent="0" marL="0">
              <a:lnSpc>
                <a:spcPts val="2550"/>
              </a:lnSpc>
              <a:buNone/>
            </a:pPr>
            <a:r>
              <a:rPr lang="en-US" sz="1550" dirty="0">
                <a:solidFill>
                  <a:srgbClr val="C2C4B5"/>
                </a:solidFill>
                <a:latin typeface="Bitter" pitchFamily="34" charset="0"/>
                <a:ea typeface="Bitter" pitchFamily="34" charset="-122"/>
                <a:cs typeface="Bitter" pitchFamily="34" charset="-120"/>
              </a:rPr>
              <a:t>Peningkatan signifikan untuk browsing dan chatting.</a:t>
            </a:r>
            <a:endParaRPr lang="en-US" sz="1550" dirty="0"/>
          </a:p>
        </p:txBody>
      </p:sp>
      <p:sp>
        <p:nvSpPr>
          <p:cNvPr id="16" name="Text 11"/>
          <p:cNvSpPr/>
          <p:nvPr/>
        </p:nvSpPr>
        <p:spPr>
          <a:xfrm>
            <a:off x="710922" y="6695599"/>
            <a:ext cx="13208556" cy="974765"/>
          </a:xfrm>
          <a:prstGeom prst="rect">
            <a:avLst/>
          </a:prstGeom>
          <a:noFill/>
          <a:ln/>
        </p:spPr>
        <p:txBody>
          <a:bodyPr wrap="square" lIns="0" tIns="0" rIns="0" bIns="0" rtlCol="0" anchor="t"/>
          <a:lstStyle/>
          <a:p>
            <a:pPr algn="l" indent="0" marL="0">
              <a:lnSpc>
                <a:spcPts val="2550"/>
              </a:lnSpc>
              <a:buNone/>
            </a:pPr>
            <a:r>
              <a:rPr lang="en-US" sz="1550" dirty="0">
                <a:solidFill>
                  <a:srgbClr val="C2C4B5"/>
                </a:solidFill>
                <a:latin typeface="Bitter" pitchFamily="34" charset="0"/>
                <a:ea typeface="Bitter" pitchFamily="34" charset="-122"/>
                <a:cs typeface="Bitter" pitchFamily="34" charset="-120"/>
              </a:rPr>
              <a:t>Generasi transisi ini, sering disebut 2.5G (GPRS) dan 2.75G (EDGE), adalah langkah krusial dalam evolusi telekomunikasi. Mereka memungkinkan pengguna untuk mulai menjelajahi internet dengan kecepatan yang lumayan, membuka jalan bagi penggunaan aplikasi seperti browser web sederhana dan layanan chatting di perangkat seluler.</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695331"/>
            <a:ext cx="10608707" cy="708779"/>
          </a:xfrm>
          <a:prstGeom prst="rect">
            <a:avLst/>
          </a:prstGeom>
          <a:noFill/>
          <a:ln/>
        </p:spPr>
        <p:txBody>
          <a:bodyPr wrap="none" lIns="0" tIns="0" rIns="0" bIns="0" rtlCol="0" anchor="t"/>
          <a:lstStyle/>
          <a:p>
            <a:pPr algn="l" indent="0" marL="0">
              <a:lnSpc>
                <a:spcPts val="5550"/>
              </a:lnSpc>
              <a:buNone/>
            </a:pPr>
            <a:r>
              <a:rPr lang="en-US" sz="4450" b="1" dirty="0">
                <a:solidFill>
                  <a:srgbClr val="E1E5CD"/>
                </a:solidFill>
                <a:latin typeface="Outfit Bold" pitchFamily="34" charset="0"/>
                <a:ea typeface="Outfit Bold" pitchFamily="34" charset="-122"/>
                <a:cs typeface="Outfit Bold" pitchFamily="34" charset="-120"/>
              </a:rPr>
              <a:t>3G: Era Video Call dan Streaming Ringan</a:t>
            </a:r>
            <a:endParaRPr lang="en-US" sz="4450" dirty="0"/>
          </a:p>
        </p:txBody>
      </p:sp>
      <p:sp>
        <p:nvSpPr>
          <p:cNvPr id="3" name="Text 1"/>
          <p:cNvSpPr/>
          <p:nvPr/>
        </p:nvSpPr>
        <p:spPr>
          <a:xfrm>
            <a:off x="793790" y="2948345"/>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Pada tahun 2000-an,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3G</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hadir dengan teknologi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W-CDMA/UMTS</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dan kecepatan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1–14 Mbps</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a:t>
            </a:r>
            <a:endParaRPr lang="en-US" sz="1750" dirty="0"/>
          </a:p>
        </p:txBody>
      </p:sp>
      <p:sp>
        <p:nvSpPr>
          <p:cNvPr id="4" name="Text 2"/>
          <p:cNvSpPr/>
          <p:nvPr/>
        </p:nvSpPr>
        <p:spPr>
          <a:xfrm>
            <a:off x="793790" y="3878223"/>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Ini adalah titik balik di mana internet seluler benar-benar mulai populer, memungkinkan fitur-fitur canggih seperti </a:t>
            </a:r>
            <a:pPr algn="l" indent="0" marL="0">
              <a:lnSpc>
                <a:spcPts val="2850"/>
              </a:lnSpc>
              <a:buNone/>
            </a:pPr>
            <a:r>
              <a:rPr lang="en-US" sz="1750" b="1" dirty="0">
                <a:solidFill>
                  <a:srgbClr val="C2C4B5"/>
                </a:solidFill>
                <a:latin typeface="Bitter" pitchFamily="34" charset="0"/>
                <a:ea typeface="Bitter" pitchFamily="34" charset="-122"/>
                <a:cs typeface="Bitter" pitchFamily="34" charset="-120"/>
              </a:rPr>
              <a:t>video call dan streaming konten ringan</a:t>
            </a:r>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 langsung dari ponsel Anda. Dunia mulai terasa lebih terhubung.</a:t>
            </a:r>
            <a:endParaRPr lang="en-US" sz="1750" dirty="0"/>
          </a:p>
        </p:txBody>
      </p:sp>
      <p:pic>
        <p:nvPicPr>
          <p:cNvPr id="5" name="Image 0" descr="preencoded.png">    </p:cNvPr>
          <p:cNvPicPr>
            <a:picLocks noChangeAspect="1"/>
          </p:cNvPicPr>
          <p:nvPr/>
        </p:nvPicPr>
        <p:blipFill>
          <a:blip r:embed="rId1"/>
          <a:stretch>
            <a:fillRect/>
          </a:stretch>
        </p:blipFill>
        <p:spPr>
          <a:xfrm>
            <a:off x="7599521" y="2999423"/>
            <a:ext cx="6244709" cy="327957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171248" y="581620"/>
            <a:ext cx="7774305" cy="1223010"/>
          </a:xfrm>
          <a:prstGeom prst="rect">
            <a:avLst/>
          </a:prstGeom>
          <a:noFill/>
          <a:ln/>
        </p:spPr>
        <p:txBody>
          <a:bodyPr wrap="square" lIns="0" tIns="0" rIns="0" bIns="0" rtlCol="0" anchor="t"/>
          <a:lstStyle/>
          <a:p>
            <a:pPr algn="l" indent="0" marL="0">
              <a:lnSpc>
                <a:spcPts val="4800"/>
              </a:lnSpc>
              <a:buNone/>
            </a:pPr>
            <a:r>
              <a:rPr lang="en-US" sz="3850" b="1" dirty="0">
                <a:solidFill>
                  <a:srgbClr val="E1E5CD"/>
                </a:solidFill>
                <a:latin typeface="Outfit Bold" pitchFamily="34" charset="0"/>
                <a:ea typeface="Outfit Bold" pitchFamily="34" charset="-122"/>
                <a:cs typeface="Outfit Bold" pitchFamily="34" charset="-120"/>
              </a:rPr>
              <a:t>4G: Internet Cepat di Genggaman Anda</a:t>
            </a:r>
            <a:endParaRPr lang="en-US" sz="3850" dirty="0"/>
          </a:p>
        </p:txBody>
      </p:sp>
      <p:pic>
        <p:nvPicPr>
          <p:cNvPr id="4" name="Image 1" descr="preencoded.png">    </p:cNvPr>
          <p:cNvPicPr>
            <a:picLocks noChangeAspect="1"/>
          </p:cNvPicPr>
          <p:nvPr/>
        </p:nvPicPr>
        <p:blipFill>
          <a:blip r:embed="rId2"/>
          <a:stretch>
            <a:fillRect/>
          </a:stretch>
        </p:blipFill>
        <p:spPr>
          <a:xfrm>
            <a:off x="6171248" y="2098119"/>
            <a:ext cx="586978" cy="1143000"/>
          </a:xfrm>
          <a:prstGeom prst="rect">
            <a:avLst/>
          </a:prstGeom>
        </p:spPr>
      </p:pic>
      <p:sp>
        <p:nvSpPr>
          <p:cNvPr id="5" name="Text 1"/>
          <p:cNvSpPr/>
          <p:nvPr/>
        </p:nvSpPr>
        <p:spPr>
          <a:xfrm>
            <a:off x="6953845" y="2293739"/>
            <a:ext cx="2446139" cy="305753"/>
          </a:xfrm>
          <a:prstGeom prst="rect">
            <a:avLst/>
          </a:prstGeom>
          <a:noFill/>
          <a:ln/>
        </p:spPr>
        <p:txBody>
          <a:bodyPr wrap="none" lIns="0" tIns="0" rIns="0" bIns="0" rtlCol="0" anchor="t"/>
          <a:lstStyle/>
          <a:p>
            <a:pPr algn="l" indent="0" marL="0">
              <a:lnSpc>
                <a:spcPts val="2400"/>
              </a:lnSpc>
              <a:buNone/>
            </a:pPr>
            <a:r>
              <a:rPr lang="en-US" sz="1900" b="1" dirty="0">
                <a:solidFill>
                  <a:srgbClr val="C2C4B5"/>
                </a:solidFill>
                <a:latin typeface="Outfit Bold" pitchFamily="34" charset="0"/>
                <a:ea typeface="Outfit Bold" pitchFamily="34" charset="-122"/>
                <a:cs typeface="Outfit Bold" pitchFamily="34" charset="-120"/>
              </a:rPr>
              <a:t>Tahun 2010-an</a:t>
            </a:r>
            <a:endParaRPr lang="en-US" sz="1900" dirty="0"/>
          </a:p>
        </p:txBody>
      </p:sp>
      <p:sp>
        <p:nvSpPr>
          <p:cNvPr id="6" name="Text 2"/>
          <p:cNvSpPr/>
          <p:nvPr/>
        </p:nvSpPr>
        <p:spPr>
          <a:xfrm>
            <a:off x="6953845" y="2716887"/>
            <a:ext cx="6991707" cy="313134"/>
          </a:xfrm>
          <a:prstGeom prst="rect">
            <a:avLst/>
          </a:prstGeom>
          <a:noFill/>
          <a:ln/>
        </p:spPr>
        <p:txBody>
          <a:bodyPr wrap="none" lIns="0" tIns="0" rIns="0" bIns="0" rtlCol="0" anchor="t"/>
          <a:lstStyle/>
          <a:p>
            <a:pPr algn="l" indent="0" marL="0">
              <a:lnSpc>
                <a:spcPts val="2450"/>
              </a:lnSpc>
              <a:buNone/>
            </a:pPr>
            <a:r>
              <a:rPr lang="en-US" sz="1500" dirty="0">
                <a:solidFill>
                  <a:srgbClr val="C2C4B5"/>
                </a:solidFill>
                <a:latin typeface="Bitter" pitchFamily="34" charset="0"/>
                <a:ea typeface="Bitter" pitchFamily="34" charset="-122"/>
                <a:cs typeface="Bitter" pitchFamily="34" charset="-120"/>
              </a:rPr>
              <a:t>Diluncurkan secara luas, membawa era konektivitas super cepat.</a:t>
            </a:r>
            <a:endParaRPr lang="en-US" sz="1500" dirty="0"/>
          </a:p>
        </p:txBody>
      </p:sp>
      <p:pic>
        <p:nvPicPr>
          <p:cNvPr id="7" name="Image 2" descr="preencoded.png">    </p:cNvPr>
          <p:cNvPicPr>
            <a:picLocks noChangeAspect="1"/>
          </p:cNvPicPr>
          <p:nvPr/>
        </p:nvPicPr>
        <p:blipFill>
          <a:blip r:embed="rId3"/>
          <a:stretch>
            <a:fillRect/>
          </a:stretch>
        </p:blipFill>
        <p:spPr>
          <a:xfrm>
            <a:off x="6464737" y="3467814"/>
            <a:ext cx="586978" cy="1143000"/>
          </a:xfrm>
          <a:prstGeom prst="rect">
            <a:avLst/>
          </a:prstGeom>
        </p:spPr>
      </p:pic>
      <p:sp>
        <p:nvSpPr>
          <p:cNvPr id="8" name="Text 3"/>
          <p:cNvSpPr/>
          <p:nvPr/>
        </p:nvSpPr>
        <p:spPr>
          <a:xfrm>
            <a:off x="7247334" y="3663434"/>
            <a:ext cx="2446139" cy="305753"/>
          </a:xfrm>
          <a:prstGeom prst="rect">
            <a:avLst/>
          </a:prstGeom>
          <a:noFill/>
          <a:ln/>
        </p:spPr>
        <p:txBody>
          <a:bodyPr wrap="none" lIns="0" tIns="0" rIns="0" bIns="0" rtlCol="0" anchor="t"/>
          <a:lstStyle/>
          <a:p>
            <a:pPr algn="l" indent="0" marL="0">
              <a:lnSpc>
                <a:spcPts val="2400"/>
              </a:lnSpc>
              <a:buNone/>
            </a:pPr>
            <a:r>
              <a:rPr lang="en-US" sz="1900" b="1" dirty="0">
                <a:solidFill>
                  <a:srgbClr val="C2C4B5"/>
                </a:solidFill>
                <a:latin typeface="Outfit Bold" pitchFamily="34" charset="0"/>
                <a:ea typeface="Outfit Bold" pitchFamily="34" charset="-122"/>
                <a:cs typeface="Outfit Bold" pitchFamily="34" charset="-120"/>
              </a:rPr>
              <a:t>Teknologi LTE</a:t>
            </a:r>
            <a:endParaRPr lang="en-US" sz="1900" dirty="0"/>
          </a:p>
        </p:txBody>
      </p:sp>
      <p:sp>
        <p:nvSpPr>
          <p:cNvPr id="9" name="Text 4"/>
          <p:cNvSpPr/>
          <p:nvPr/>
        </p:nvSpPr>
        <p:spPr>
          <a:xfrm>
            <a:off x="7247334" y="4086582"/>
            <a:ext cx="6698218" cy="313134"/>
          </a:xfrm>
          <a:prstGeom prst="rect">
            <a:avLst/>
          </a:prstGeom>
          <a:noFill/>
          <a:ln/>
        </p:spPr>
        <p:txBody>
          <a:bodyPr wrap="none" lIns="0" tIns="0" rIns="0" bIns="0" rtlCol="0" anchor="t"/>
          <a:lstStyle/>
          <a:p>
            <a:pPr algn="l" indent="0" marL="0">
              <a:lnSpc>
                <a:spcPts val="2450"/>
              </a:lnSpc>
              <a:buNone/>
            </a:pPr>
            <a:r>
              <a:rPr lang="en-US" sz="1500" dirty="0">
                <a:solidFill>
                  <a:srgbClr val="C2C4B5"/>
                </a:solidFill>
                <a:latin typeface="Bitter" pitchFamily="34" charset="0"/>
                <a:ea typeface="Bitter" pitchFamily="34" charset="-122"/>
                <a:cs typeface="Bitter" pitchFamily="34" charset="-120"/>
              </a:rPr>
              <a:t>Long-Term Evolution menjadi standar global untuk internet seluler.</a:t>
            </a:r>
            <a:endParaRPr lang="en-US" sz="1500" dirty="0"/>
          </a:p>
        </p:txBody>
      </p:sp>
      <p:pic>
        <p:nvPicPr>
          <p:cNvPr id="10" name="Image 3" descr="preencoded.png">    </p:cNvPr>
          <p:cNvPicPr>
            <a:picLocks noChangeAspect="1"/>
          </p:cNvPicPr>
          <p:nvPr/>
        </p:nvPicPr>
        <p:blipFill>
          <a:blip r:embed="rId4"/>
          <a:stretch>
            <a:fillRect/>
          </a:stretch>
        </p:blipFill>
        <p:spPr>
          <a:xfrm>
            <a:off x="6758226" y="4837509"/>
            <a:ext cx="586978" cy="1143000"/>
          </a:xfrm>
          <a:prstGeom prst="rect">
            <a:avLst/>
          </a:prstGeom>
        </p:spPr>
      </p:pic>
      <p:sp>
        <p:nvSpPr>
          <p:cNvPr id="11" name="Text 5"/>
          <p:cNvSpPr/>
          <p:nvPr/>
        </p:nvSpPr>
        <p:spPr>
          <a:xfrm>
            <a:off x="7540823" y="5033129"/>
            <a:ext cx="2446139" cy="305753"/>
          </a:xfrm>
          <a:prstGeom prst="rect">
            <a:avLst/>
          </a:prstGeom>
          <a:noFill/>
          <a:ln/>
        </p:spPr>
        <p:txBody>
          <a:bodyPr wrap="none" lIns="0" tIns="0" rIns="0" bIns="0" rtlCol="0" anchor="t"/>
          <a:lstStyle/>
          <a:p>
            <a:pPr algn="l" indent="0" marL="0">
              <a:lnSpc>
                <a:spcPts val="2400"/>
              </a:lnSpc>
              <a:buNone/>
            </a:pPr>
            <a:r>
              <a:rPr lang="en-US" sz="1900" b="1" dirty="0">
                <a:solidFill>
                  <a:srgbClr val="C2C4B5"/>
                </a:solidFill>
                <a:latin typeface="Outfit Bold" pitchFamily="34" charset="0"/>
                <a:ea typeface="Outfit Bold" pitchFamily="34" charset="-122"/>
                <a:cs typeface="Outfit Bold" pitchFamily="34" charset="-120"/>
              </a:rPr>
              <a:t>Kecepatan Maksimal</a:t>
            </a:r>
            <a:endParaRPr lang="en-US" sz="1900" dirty="0"/>
          </a:p>
        </p:txBody>
      </p:sp>
      <p:sp>
        <p:nvSpPr>
          <p:cNvPr id="12" name="Text 6"/>
          <p:cNvSpPr/>
          <p:nvPr/>
        </p:nvSpPr>
        <p:spPr>
          <a:xfrm>
            <a:off x="7540823" y="5456277"/>
            <a:ext cx="6404729" cy="626269"/>
          </a:xfrm>
          <a:prstGeom prst="rect">
            <a:avLst/>
          </a:prstGeom>
          <a:noFill/>
          <a:ln/>
        </p:spPr>
        <p:txBody>
          <a:bodyPr wrap="square" lIns="0" tIns="0" rIns="0" bIns="0" rtlCol="0" anchor="t"/>
          <a:lstStyle/>
          <a:p>
            <a:pPr algn="l" indent="0" marL="0">
              <a:lnSpc>
                <a:spcPts val="2450"/>
              </a:lnSpc>
              <a:buNone/>
            </a:pPr>
            <a:r>
              <a:rPr lang="en-US" sz="1500" dirty="0">
                <a:solidFill>
                  <a:srgbClr val="C2C4B5"/>
                </a:solidFill>
                <a:latin typeface="Bitter" pitchFamily="34" charset="0"/>
                <a:ea typeface="Bitter" pitchFamily="34" charset="-122"/>
                <a:cs typeface="Bitter" pitchFamily="34" charset="-120"/>
              </a:rPr>
              <a:t>100 Mbps hingga 1 Gbps, memungkinkan pengalaman online tanpa batas.</a:t>
            </a:r>
            <a:endParaRPr lang="en-US" sz="1500" dirty="0"/>
          </a:p>
        </p:txBody>
      </p:sp>
      <p:pic>
        <p:nvPicPr>
          <p:cNvPr id="13" name="Image 4" descr="preencoded.png">    </p:cNvPr>
          <p:cNvPicPr>
            <a:picLocks noChangeAspect="1"/>
          </p:cNvPicPr>
          <p:nvPr/>
        </p:nvPicPr>
        <p:blipFill>
          <a:blip r:embed="rId5"/>
          <a:stretch>
            <a:fillRect/>
          </a:stretch>
        </p:blipFill>
        <p:spPr>
          <a:xfrm>
            <a:off x="7051834" y="6473785"/>
            <a:ext cx="586978" cy="1143000"/>
          </a:xfrm>
          <a:prstGeom prst="rect">
            <a:avLst/>
          </a:prstGeom>
        </p:spPr>
      </p:pic>
      <p:sp>
        <p:nvSpPr>
          <p:cNvPr id="14" name="Text 7"/>
          <p:cNvSpPr/>
          <p:nvPr/>
        </p:nvSpPr>
        <p:spPr>
          <a:xfrm>
            <a:off x="7834432" y="6669405"/>
            <a:ext cx="2446139" cy="305753"/>
          </a:xfrm>
          <a:prstGeom prst="rect">
            <a:avLst/>
          </a:prstGeom>
          <a:noFill/>
          <a:ln/>
        </p:spPr>
        <p:txBody>
          <a:bodyPr wrap="none" lIns="0" tIns="0" rIns="0" bIns="0" rtlCol="0" anchor="t"/>
          <a:lstStyle/>
          <a:p>
            <a:pPr algn="l" indent="0" marL="0">
              <a:lnSpc>
                <a:spcPts val="2400"/>
              </a:lnSpc>
              <a:buNone/>
            </a:pPr>
            <a:r>
              <a:rPr lang="en-US" sz="1900" b="1" dirty="0">
                <a:solidFill>
                  <a:srgbClr val="C2C4B5"/>
                </a:solidFill>
                <a:latin typeface="Outfit Bold" pitchFamily="34" charset="0"/>
                <a:ea typeface="Outfit Bold" pitchFamily="34" charset="-122"/>
                <a:cs typeface="Outfit Bold" pitchFamily="34" charset="-120"/>
              </a:rPr>
              <a:t>Layanan Utama</a:t>
            </a:r>
            <a:endParaRPr lang="en-US" sz="1900" dirty="0"/>
          </a:p>
        </p:txBody>
      </p:sp>
      <p:sp>
        <p:nvSpPr>
          <p:cNvPr id="15" name="Text 8"/>
          <p:cNvSpPr/>
          <p:nvPr/>
        </p:nvSpPr>
        <p:spPr>
          <a:xfrm>
            <a:off x="7834432" y="7092553"/>
            <a:ext cx="6111121" cy="313134"/>
          </a:xfrm>
          <a:prstGeom prst="rect">
            <a:avLst/>
          </a:prstGeom>
          <a:noFill/>
          <a:ln/>
        </p:spPr>
        <p:txBody>
          <a:bodyPr wrap="none" lIns="0" tIns="0" rIns="0" bIns="0" rtlCol="0" anchor="t"/>
          <a:lstStyle/>
          <a:p>
            <a:pPr algn="l" indent="0" marL="0">
              <a:lnSpc>
                <a:spcPts val="2450"/>
              </a:lnSpc>
              <a:buNone/>
            </a:pPr>
            <a:r>
              <a:rPr lang="en-US" sz="1500" dirty="0">
                <a:solidFill>
                  <a:srgbClr val="C2C4B5"/>
                </a:solidFill>
                <a:latin typeface="Bitter" pitchFamily="34" charset="0"/>
                <a:ea typeface="Bitter" pitchFamily="34" charset="-122"/>
                <a:cs typeface="Bitter" pitchFamily="34" charset="-120"/>
              </a:rPr>
              <a:t>Streaming HD, gaming online, dan aplikasi berat lainnya.</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19257" y="565071"/>
            <a:ext cx="7904440" cy="642104"/>
          </a:xfrm>
          <a:prstGeom prst="rect">
            <a:avLst/>
          </a:prstGeom>
          <a:noFill/>
          <a:ln/>
        </p:spPr>
        <p:txBody>
          <a:bodyPr wrap="none" lIns="0" tIns="0" rIns="0" bIns="0" rtlCol="0" anchor="t"/>
          <a:lstStyle/>
          <a:p>
            <a:pPr algn="l" indent="0" marL="0">
              <a:lnSpc>
                <a:spcPts val="5050"/>
              </a:lnSpc>
              <a:buNone/>
            </a:pPr>
            <a:r>
              <a:rPr lang="en-US" sz="4000" b="1" dirty="0">
                <a:solidFill>
                  <a:srgbClr val="E1E5CD"/>
                </a:solidFill>
                <a:latin typeface="Outfit Bold" pitchFamily="34" charset="0"/>
                <a:ea typeface="Outfit Bold" pitchFamily="34" charset="-122"/>
                <a:cs typeface="Outfit Bold" pitchFamily="34" charset="-120"/>
              </a:rPr>
              <a:t>5G: Gerbang Menuju Masa Depan</a:t>
            </a:r>
            <a:endParaRPr lang="en-US" sz="4000" dirty="0"/>
          </a:p>
        </p:txBody>
      </p:sp>
      <p:pic>
        <p:nvPicPr>
          <p:cNvPr id="3" name="Image 0" descr="preencoded.png">    </p:cNvPr>
          <p:cNvPicPr>
            <a:picLocks noChangeAspect="1"/>
          </p:cNvPicPr>
          <p:nvPr/>
        </p:nvPicPr>
        <p:blipFill>
          <a:blip r:embed="rId1"/>
          <a:stretch>
            <a:fillRect/>
          </a:stretch>
        </p:blipFill>
        <p:spPr>
          <a:xfrm>
            <a:off x="719257" y="1746528"/>
            <a:ext cx="6345317" cy="5135642"/>
          </a:xfrm>
          <a:prstGeom prst="rect">
            <a:avLst/>
          </a:prstGeom>
        </p:spPr>
      </p:pic>
      <p:sp>
        <p:nvSpPr>
          <p:cNvPr id="4" name="Text 1"/>
          <p:cNvSpPr/>
          <p:nvPr/>
        </p:nvSpPr>
        <p:spPr>
          <a:xfrm>
            <a:off x="7573447" y="1700332"/>
            <a:ext cx="6345317" cy="657463"/>
          </a:xfrm>
          <a:prstGeom prst="rect">
            <a:avLst/>
          </a:prstGeom>
          <a:noFill/>
          <a:ln/>
        </p:spPr>
        <p:txBody>
          <a:bodyPr wrap="square" lIns="0" tIns="0" rIns="0" bIns="0" rtlCol="0" anchor="t"/>
          <a:lstStyle/>
          <a:p>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Mulai diperkenalkan pada </a:t>
            </a:r>
            <a:pPr algn="l" indent="0" marL="0">
              <a:lnSpc>
                <a:spcPts val="2550"/>
              </a:lnSpc>
              <a:buNone/>
            </a:pPr>
            <a:r>
              <a:rPr lang="en-US" sz="1600" b="1" dirty="0">
                <a:solidFill>
                  <a:srgbClr val="C2C4B5"/>
                </a:solidFill>
                <a:latin typeface="Bitter" pitchFamily="34" charset="0"/>
                <a:ea typeface="Bitter" pitchFamily="34" charset="-122"/>
                <a:cs typeface="Bitter" pitchFamily="34" charset="-120"/>
              </a:rPr>
              <a:t>2019</a:t>
            </a:r>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 dan terus berkembang pesat hingga sekarang.</a:t>
            </a:r>
            <a:endParaRPr lang="en-US" sz="1600" dirty="0"/>
          </a:p>
        </p:txBody>
      </p:sp>
      <p:sp>
        <p:nvSpPr>
          <p:cNvPr id="5" name="Text 2"/>
          <p:cNvSpPr/>
          <p:nvPr/>
        </p:nvSpPr>
        <p:spPr>
          <a:xfrm>
            <a:off x="7573447" y="2542699"/>
            <a:ext cx="6345317" cy="657463"/>
          </a:xfrm>
          <a:prstGeom prst="rect">
            <a:avLst/>
          </a:prstGeom>
          <a:noFill/>
          <a:ln/>
        </p:spPr>
        <p:txBody>
          <a:bodyPr wrap="square" lIns="0" tIns="0" rIns="0" bIns="0" rtlCol="0" anchor="t"/>
          <a:lstStyle/>
          <a:p>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Menawarkan kecepatan yang luar biasa, </a:t>
            </a:r>
            <a:pPr algn="l" indent="0" marL="0">
              <a:lnSpc>
                <a:spcPts val="2550"/>
              </a:lnSpc>
              <a:buNone/>
            </a:pPr>
            <a:r>
              <a:rPr lang="en-US" sz="1600" b="1" dirty="0">
                <a:solidFill>
                  <a:srgbClr val="C2C4B5"/>
                </a:solidFill>
                <a:latin typeface="Bitter" pitchFamily="34" charset="0"/>
                <a:ea typeface="Bitter" pitchFamily="34" charset="-122"/>
                <a:cs typeface="Bitter" pitchFamily="34" charset="-120"/>
              </a:rPr>
              <a:t>hingga 10 Gbps</a:t>
            </a:r>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 dengan </a:t>
            </a:r>
            <a:pPr algn="l" indent="0" marL="0">
              <a:lnSpc>
                <a:spcPts val="2550"/>
              </a:lnSpc>
              <a:buNone/>
            </a:pPr>
            <a:r>
              <a:rPr lang="en-US" sz="1600" b="1" dirty="0">
                <a:solidFill>
                  <a:srgbClr val="C2C4B5"/>
                </a:solidFill>
                <a:latin typeface="Bitter" pitchFamily="34" charset="0"/>
                <a:ea typeface="Bitter" pitchFamily="34" charset="-122"/>
                <a:cs typeface="Bitter" pitchFamily="34" charset="-120"/>
              </a:rPr>
              <a:t>latensi sangat rendah (sekitar 1 ms)</a:t>
            </a:r>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a:t>
            </a:r>
            <a:endParaRPr lang="en-US" sz="1600" dirty="0"/>
          </a:p>
        </p:txBody>
      </p:sp>
      <p:sp>
        <p:nvSpPr>
          <p:cNvPr id="6" name="Text 3"/>
          <p:cNvSpPr/>
          <p:nvPr/>
        </p:nvSpPr>
        <p:spPr>
          <a:xfrm>
            <a:off x="7573447" y="3385066"/>
            <a:ext cx="6345317" cy="1314926"/>
          </a:xfrm>
          <a:prstGeom prst="rect">
            <a:avLst/>
          </a:prstGeom>
          <a:noFill/>
          <a:ln/>
        </p:spPr>
        <p:txBody>
          <a:bodyPr wrap="square" lIns="0" tIns="0" rIns="0" bIns="0" rtlCol="0" anchor="t"/>
          <a:lstStyle/>
          <a:p>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5G bukan hanya tentang kecepatan, tetapi juga tentang memungkinkan </a:t>
            </a:r>
            <a:pPr algn="l" indent="0" marL="0">
              <a:lnSpc>
                <a:spcPts val="2550"/>
              </a:lnSpc>
              <a:buNone/>
            </a:pPr>
            <a:r>
              <a:rPr lang="en-US" sz="1600" b="1" dirty="0">
                <a:solidFill>
                  <a:srgbClr val="C2C4B5"/>
                </a:solidFill>
                <a:latin typeface="Bitter" pitchFamily="34" charset="0"/>
                <a:ea typeface="Bitter" pitchFamily="34" charset="-122"/>
                <a:cs typeface="Bitter" pitchFamily="34" charset="-120"/>
              </a:rPr>
              <a:t>Internet of Things (IoT)</a:t>
            </a:r>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 </a:t>
            </a:r>
            <a:pPr algn="l" indent="0" marL="0">
              <a:lnSpc>
                <a:spcPts val="2550"/>
              </a:lnSpc>
              <a:buNone/>
            </a:pPr>
            <a:r>
              <a:rPr lang="en-US" sz="1600" b="1" dirty="0">
                <a:solidFill>
                  <a:srgbClr val="C2C4B5"/>
                </a:solidFill>
                <a:latin typeface="Bitter" pitchFamily="34" charset="0"/>
                <a:ea typeface="Bitter" pitchFamily="34" charset="-122"/>
                <a:cs typeface="Bitter" pitchFamily="34" charset="-120"/>
              </a:rPr>
              <a:t>mobil otonom</a:t>
            </a:r>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 </a:t>
            </a:r>
            <a:pPr algn="l" indent="0" marL="0">
              <a:lnSpc>
                <a:spcPts val="2550"/>
              </a:lnSpc>
              <a:buNone/>
            </a:pPr>
            <a:r>
              <a:rPr lang="en-US" sz="1600" b="1" dirty="0">
                <a:solidFill>
                  <a:srgbClr val="C2C4B5"/>
                </a:solidFill>
                <a:latin typeface="Bitter" pitchFamily="34" charset="0"/>
                <a:ea typeface="Bitter" pitchFamily="34" charset="-122"/>
                <a:cs typeface="Bitter" pitchFamily="34" charset="-120"/>
              </a:rPr>
              <a:t>realitas virtual (VR)</a:t>
            </a:r>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 dan </a:t>
            </a:r>
            <a:pPr algn="l" indent="0" marL="0">
              <a:lnSpc>
                <a:spcPts val="2550"/>
              </a:lnSpc>
              <a:buNone/>
            </a:pPr>
            <a:r>
              <a:rPr lang="en-US" sz="1600" b="1" dirty="0">
                <a:solidFill>
                  <a:srgbClr val="C2C4B5"/>
                </a:solidFill>
                <a:latin typeface="Bitter" pitchFamily="34" charset="0"/>
                <a:ea typeface="Bitter" pitchFamily="34" charset="-122"/>
                <a:cs typeface="Bitter" pitchFamily="34" charset="-120"/>
              </a:rPr>
              <a:t>realitas tertambah (AR)</a:t>
            </a:r>
            <a:pPr algn="l" indent="0" marL="0">
              <a:lnSpc>
                <a:spcPts val="2550"/>
              </a:lnSpc>
              <a:buNone/>
            </a:pPr>
            <a:r>
              <a:rPr lang="en-US" sz="1600" dirty="0">
                <a:solidFill>
                  <a:srgbClr val="C2C4B5"/>
                </a:solidFill>
                <a:latin typeface="Bitter" pitchFamily="34" charset="0"/>
                <a:ea typeface="Bitter" pitchFamily="34" charset="-122"/>
                <a:cs typeface="Bitter" pitchFamily="34" charset="-120"/>
              </a:rPr>
              <a:t> untuk menjadi kenyataan.</a:t>
            </a:r>
            <a:endParaRPr lang="en-US" sz="1600" dirty="0"/>
          </a:p>
        </p:txBody>
      </p:sp>
      <p:sp>
        <p:nvSpPr>
          <p:cNvPr id="7" name="Shape 4"/>
          <p:cNvSpPr/>
          <p:nvPr/>
        </p:nvSpPr>
        <p:spPr>
          <a:xfrm>
            <a:off x="719257" y="7344370"/>
            <a:ext cx="13191887" cy="873204"/>
          </a:xfrm>
          <a:prstGeom prst="roundRect">
            <a:avLst>
              <a:gd name="adj" fmla="val 3530"/>
            </a:avLst>
          </a:prstGeom>
          <a:solidFill>
            <a:srgbClr val="2A2C20"/>
          </a:solidFill>
          <a:ln/>
        </p:spPr>
      </p:sp>
      <p:pic>
        <p:nvPicPr>
          <p:cNvPr id="8" name="Image 1" descr="preencoded.png">    </p:cNvPr>
          <p:cNvPicPr>
            <a:picLocks noChangeAspect="1"/>
          </p:cNvPicPr>
          <p:nvPr/>
        </p:nvPicPr>
        <p:blipFill>
          <a:blip r:embed="rId2"/>
          <a:stretch>
            <a:fillRect/>
          </a:stretch>
        </p:blipFill>
        <p:spPr>
          <a:xfrm>
            <a:off x="924758" y="7649885"/>
            <a:ext cx="256818" cy="205502"/>
          </a:xfrm>
          <a:prstGeom prst="rect">
            <a:avLst/>
          </a:prstGeom>
        </p:spPr>
      </p:pic>
      <p:sp>
        <p:nvSpPr>
          <p:cNvPr id="9" name="Text 5"/>
          <p:cNvSpPr/>
          <p:nvPr/>
        </p:nvSpPr>
        <p:spPr>
          <a:xfrm>
            <a:off x="1387078" y="7601188"/>
            <a:ext cx="12318563" cy="328732"/>
          </a:xfrm>
          <a:prstGeom prst="rect">
            <a:avLst/>
          </a:prstGeom>
          <a:noFill/>
          <a:ln/>
        </p:spPr>
        <p:txBody>
          <a:bodyPr wrap="none" lIns="0" tIns="0" rIns="0" bIns="0" rtlCol="0" anchor="t"/>
          <a:lstStyle/>
          <a:p>
            <a:pPr algn="l" indent="0" marL="0">
              <a:lnSpc>
                <a:spcPts val="2550"/>
              </a:lnSpc>
              <a:buNone/>
            </a:pPr>
            <a:r>
              <a:rPr lang="en-US" sz="1600" dirty="0">
                <a:solidFill>
                  <a:srgbClr val="FFFFFF"/>
                </a:solidFill>
                <a:latin typeface="Bitter" pitchFamily="34" charset="0"/>
                <a:ea typeface="Bitter" pitchFamily="34" charset="-122"/>
                <a:cs typeface="Bitter" pitchFamily="34" charset="-120"/>
              </a:rPr>
              <a:t>Jauh lebih cepat dan responsif dari 4G, 5G adalah fondasi untuk inovasi teknologi masa depan.</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900118"/>
            <a:ext cx="12380476" cy="708779"/>
          </a:xfrm>
          <a:prstGeom prst="rect">
            <a:avLst/>
          </a:prstGeom>
          <a:noFill/>
          <a:ln/>
        </p:spPr>
        <p:txBody>
          <a:bodyPr wrap="none" lIns="0" tIns="0" rIns="0" bIns="0" rtlCol="0" anchor="t"/>
          <a:lstStyle/>
          <a:p>
            <a:pPr algn="l" indent="0" marL="0">
              <a:lnSpc>
                <a:spcPts val="5550"/>
              </a:lnSpc>
              <a:buNone/>
            </a:pPr>
            <a:r>
              <a:rPr lang="en-US" sz="4450" b="1" dirty="0">
                <a:solidFill>
                  <a:srgbClr val="E1E5CD"/>
                </a:solidFill>
                <a:latin typeface="Outfit Bold" pitchFamily="34" charset="0"/>
                <a:ea typeface="Outfit Bold" pitchFamily="34" charset="-122"/>
                <a:cs typeface="Outfit Bold" pitchFamily="34" charset="-120"/>
              </a:rPr>
              <a:t>Evolusi: Perbandingan Generasi Telekomunikasi</a:t>
            </a:r>
            <a:endParaRPr lang="en-US" sz="4450" dirty="0"/>
          </a:p>
        </p:txBody>
      </p:sp>
      <p:sp>
        <p:nvSpPr>
          <p:cNvPr id="3" name="Shape 1"/>
          <p:cNvSpPr/>
          <p:nvPr/>
        </p:nvSpPr>
        <p:spPr>
          <a:xfrm>
            <a:off x="793790" y="3062526"/>
            <a:ext cx="13042821" cy="3266837"/>
          </a:xfrm>
          <a:prstGeom prst="roundRect">
            <a:avLst>
              <a:gd name="adj" fmla="val 1042"/>
            </a:avLst>
          </a:prstGeom>
          <a:noFill/>
          <a:ln w="7620">
            <a:solidFill>
              <a:srgbClr val="FFFFFF">
                <a:alpha val="24000"/>
              </a:srgbClr>
            </a:solidFill>
            <a:prstDash val="solid"/>
          </a:ln>
        </p:spPr>
      </p:sp>
      <p:sp>
        <p:nvSpPr>
          <p:cNvPr id="4" name="Shape 2"/>
          <p:cNvSpPr/>
          <p:nvPr/>
        </p:nvSpPr>
        <p:spPr>
          <a:xfrm>
            <a:off x="801410" y="3070146"/>
            <a:ext cx="13027581" cy="650319"/>
          </a:xfrm>
          <a:prstGeom prst="rect">
            <a:avLst/>
          </a:prstGeom>
          <a:solidFill>
            <a:srgbClr val="FFFFFF">
              <a:alpha val="4000"/>
            </a:srgbClr>
          </a:solidFill>
          <a:ln/>
        </p:spPr>
      </p:sp>
      <p:sp>
        <p:nvSpPr>
          <p:cNvPr id="5" name="Text 3"/>
          <p:cNvSpPr/>
          <p:nvPr/>
        </p:nvSpPr>
        <p:spPr>
          <a:xfrm>
            <a:off x="1028462" y="3213854"/>
            <a:ext cx="1496616"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1G</a:t>
            </a:r>
            <a:endParaRPr lang="en-US" sz="1750" dirty="0"/>
          </a:p>
        </p:txBody>
      </p:sp>
      <p:sp>
        <p:nvSpPr>
          <p:cNvPr id="6" name="Text 4"/>
          <p:cNvSpPr/>
          <p:nvPr/>
        </p:nvSpPr>
        <p:spPr>
          <a:xfrm>
            <a:off x="2986326" y="3213854"/>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Analog</a:t>
            </a:r>
            <a:endParaRPr lang="en-US" sz="1750" dirty="0"/>
          </a:p>
        </p:txBody>
      </p:sp>
      <p:sp>
        <p:nvSpPr>
          <p:cNvPr id="7" name="Text 5"/>
          <p:cNvSpPr/>
          <p:nvPr/>
        </p:nvSpPr>
        <p:spPr>
          <a:xfrm>
            <a:off x="6243161" y="3213854"/>
            <a:ext cx="2144197"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2.4 Kbps</a:t>
            </a:r>
            <a:endParaRPr lang="en-US" sz="1750" dirty="0"/>
          </a:p>
        </p:txBody>
      </p:sp>
      <p:sp>
        <p:nvSpPr>
          <p:cNvPr id="8" name="Text 6"/>
          <p:cNvSpPr/>
          <p:nvPr/>
        </p:nvSpPr>
        <p:spPr>
          <a:xfrm>
            <a:off x="8848606" y="3213854"/>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Suara</a:t>
            </a:r>
            <a:endParaRPr lang="en-US" sz="1750" dirty="0"/>
          </a:p>
        </p:txBody>
      </p:sp>
      <p:sp>
        <p:nvSpPr>
          <p:cNvPr id="9" name="Shape 7"/>
          <p:cNvSpPr/>
          <p:nvPr/>
        </p:nvSpPr>
        <p:spPr>
          <a:xfrm>
            <a:off x="801410" y="3720465"/>
            <a:ext cx="13027581" cy="650319"/>
          </a:xfrm>
          <a:prstGeom prst="rect">
            <a:avLst/>
          </a:prstGeom>
          <a:solidFill>
            <a:srgbClr val="000000">
              <a:alpha val="4000"/>
            </a:srgbClr>
          </a:solidFill>
          <a:ln/>
        </p:spPr>
      </p:sp>
      <p:sp>
        <p:nvSpPr>
          <p:cNvPr id="10" name="Text 8"/>
          <p:cNvSpPr/>
          <p:nvPr/>
        </p:nvSpPr>
        <p:spPr>
          <a:xfrm>
            <a:off x="1028462" y="3864173"/>
            <a:ext cx="1496616"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2G</a:t>
            </a:r>
            <a:endParaRPr lang="en-US" sz="1750" dirty="0"/>
          </a:p>
        </p:txBody>
      </p:sp>
      <p:sp>
        <p:nvSpPr>
          <p:cNvPr id="11" name="Text 9"/>
          <p:cNvSpPr/>
          <p:nvPr/>
        </p:nvSpPr>
        <p:spPr>
          <a:xfrm>
            <a:off x="2986326" y="3864173"/>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Digital (GSM)</a:t>
            </a:r>
            <a:endParaRPr lang="en-US" sz="1750" dirty="0"/>
          </a:p>
        </p:txBody>
      </p:sp>
      <p:sp>
        <p:nvSpPr>
          <p:cNvPr id="12" name="Text 10"/>
          <p:cNvSpPr/>
          <p:nvPr/>
        </p:nvSpPr>
        <p:spPr>
          <a:xfrm>
            <a:off x="6243161" y="3864173"/>
            <a:ext cx="2144197"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64–144 Kbps</a:t>
            </a:r>
            <a:endParaRPr lang="en-US" sz="1750" dirty="0"/>
          </a:p>
        </p:txBody>
      </p:sp>
      <p:sp>
        <p:nvSpPr>
          <p:cNvPr id="13" name="Text 11"/>
          <p:cNvSpPr/>
          <p:nvPr/>
        </p:nvSpPr>
        <p:spPr>
          <a:xfrm>
            <a:off x="8848606" y="3864173"/>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SMS/MMS</a:t>
            </a:r>
            <a:endParaRPr lang="en-US" sz="1750" dirty="0"/>
          </a:p>
        </p:txBody>
      </p:sp>
      <p:sp>
        <p:nvSpPr>
          <p:cNvPr id="14" name="Shape 12"/>
          <p:cNvSpPr/>
          <p:nvPr/>
        </p:nvSpPr>
        <p:spPr>
          <a:xfrm>
            <a:off x="801410" y="4370784"/>
            <a:ext cx="13027581" cy="650319"/>
          </a:xfrm>
          <a:prstGeom prst="rect">
            <a:avLst/>
          </a:prstGeom>
          <a:solidFill>
            <a:srgbClr val="FFFFFF">
              <a:alpha val="4000"/>
            </a:srgbClr>
          </a:solidFill>
          <a:ln/>
        </p:spPr>
      </p:sp>
      <p:sp>
        <p:nvSpPr>
          <p:cNvPr id="15" name="Text 13"/>
          <p:cNvSpPr/>
          <p:nvPr/>
        </p:nvSpPr>
        <p:spPr>
          <a:xfrm>
            <a:off x="1028462" y="4514493"/>
            <a:ext cx="1496616"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3G</a:t>
            </a:r>
            <a:endParaRPr lang="en-US" sz="1750" dirty="0"/>
          </a:p>
        </p:txBody>
      </p:sp>
      <p:sp>
        <p:nvSpPr>
          <p:cNvPr id="16" name="Text 14"/>
          <p:cNvSpPr/>
          <p:nvPr/>
        </p:nvSpPr>
        <p:spPr>
          <a:xfrm>
            <a:off x="2986326" y="4514493"/>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W-CDMA</a:t>
            </a:r>
            <a:endParaRPr lang="en-US" sz="1750" dirty="0"/>
          </a:p>
        </p:txBody>
      </p:sp>
      <p:sp>
        <p:nvSpPr>
          <p:cNvPr id="17" name="Text 15"/>
          <p:cNvSpPr/>
          <p:nvPr/>
        </p:nvSpPr>
        <p:spPr>
          <a:xfrm>
            <a:off x="6243161" y="4514493"/>
            <a:ext cx="2144197"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1–14 Mbps</a:t>
            </a:r>
            <a:endParaRPr lang="en-US" sz="1750" dirty="0"/>
          </a:p>
        </p:txBody>
      </p:sp>
      <p:sp>
        <p:nvSpPr>
          <p:cNvPr id="18" name="Text 16"/>
          <p:cNvSpPr/>
          <p:nvPr/>
        </p:nvSpPr>
        <p:spPr>
          <a:xfrm>
            <a:off x="8848606" y="4514493"/>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Video Call</a:t>
            </a:r>
            <a:endParaRPr lang="en-US" sz="1750" dirty="0"/>
          </a:p>
        </p:txBody>
      </p:sp>
      <p:sp>
        <p:nvSpPr>
          <p:cNvPr id="19" name="Shape 17"/>
          <p:cNvSpPr/>
          <p:nvPr/>
        </p:nvSpPr>
        <p:spPr>
          <a:xfrm>
            <a:off x="801410" y="5021104"/>
            <a:ext cx="13027581" cy="650319"/>
          </a:xfrm>
          <a:prstGeom prst="rect">
            <a:avLst/>
          </a:prstGeom>
          <a:solidFill>
            <a:srgbClr val="000000">
              <a:alpha val="4000"/>
            </a:srgbClr>
          </a:solidFill>
          <a:ln/>
        </p:spPr>
      </p:sp>
      <p:sp>
        <p:nvSpPr>
          <p:cNvPr id="20" name="Text 18"/>
          <p:cNvSpPr/>
          <p:nvPr/>
        </p:nvSpPr>
        <p:spPr>
          <a:xfrm>
            <a:off x="1028462" y="5164812"/>
            <a:ext cx="1496616"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4G</a:t>
            </a:r>
            <a:endParaRPr lang="en-US" sz="1750" dirty="0"/>
          </a:p>
        </p:txBody>
      </p:sp>
      <p:sp>
        <p:nvSpPr>
          <p:cNvPr id="21" name="Text 19"/>
          <p:cNvSpPr/>
          <p:nvPr/>
        </p:nvSpPr>
        <p:spPr>
          <a:xfrm>
            <a:off x="2986326" y="5164812"/>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LTE</a:t>
            </a:r>
            <a:endParaRPr lang="en-US" sz="1750" dirty="0"/>
          </a:p>
        </p:txBody>
      </p:sp>
      <p:sp>
        <p:nvSpPr>
          <p:cNvPr id="22" name="Text 20"/>
          <p:cNvSpPr/>
          <p:nvPr/>
        </p:nvSpPr>
        <p:spPr>
          <a:xfrm>
            <a:off x="6243161" y="5164812"/>
            <a:ext cx="2144197"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100 Mbps+</a:t>
            </a:r>
            <a:endParaRPr lang="en-US" sz="1750" dirty="0"/>
          </a:p>
        </p:txBody>
      </p:sp>
      <p:sp>
        <p:nvSpPr>
          <p:cNvPr id="23" name="Text 21"/>
          <p:cNvSpPr/>
          <p:nvPr/>
        </p:nvSpPr>
        <p:spPr>
          <a:xfrm>
            <a:off x="8848606" y="5164812"/>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Streaming HD</a:t>
            </a:r>
            <a:endParaRPr lang="en-US" sz="1750" dirty="0"/>
          </a:p>
        </p:txBody>
      </p:sp>
      <p:sp>
        <p:nvSpPr>
          <p:cNvPr id="24" name="Shape 22"/>
          <p:cNvSpPr/>
          <p:nvPr/>
        </p:nvSpPr>
        <p:spPr>
          <a:xfrm>
            <a:off x="801410" y="5671423"/>
            <a:ext cx="13027581" cy="650319"/>
          </a:xfrm>
          <a:prstGeom prst="rect">
            <a:avLst/>
          </a:prstGeom>
          <a:solidFill>
            <a:srgbClr val="FFFFFF">
              <a:alpha val="4000"/>
            </a:srgbClr>
          </a:solidFill>
          <a:ln/>
        </p:spPr>
      </p:sp>
      <p:sp>
        <p:nvSpPr>
          <p:cNvPr id="25" name="Text 23"/>
          <p:cNvSpPr/>
          <p:nvPr/>
        </p:nvSpPr>
        <p:spPr>
          <a:xfrm>
            <a:off x="1028462" y="5815132"/>
            <a:ext cx="1496616"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5G</a:t>
            </a:r>
            <a:endParaRPr lang="en-US" sz="1750" dirty="0"/>
          </a:p>
        </p:txBody>
      </p:sp>
      <p:sp>
        <p:nvSpPr>
          <p:cNvPr id="26" name="Text 24"/>
          <p:cNvSpPr/>
          <p:nvPr/>
        </p:nvSpPr>
        <p:spPr>
          <a:xfrm>
            <a:off x="2986326" y="5815132"/>
            <a:ext cx="2795588"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NR</a:t>
            </a:r>
            <a:endParaRPr lang="en-US" sz="1750" dirty="0"/>
          </a:p>
        </p:txBody>
      </p:sp>
      <p:sp>
        <p:nvSpPr>
          <p:cNvPr id="27" name="Text 25"/>
          <p:cNvSpPr/>
          <p:nvPr/>
        </p:nvSpPr>
        <p:spPr>
          <a:xfrm>
            <a:off x="6243161" y="5815132"/>
            <a:ext cx="2144197"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1–10 Gbps</a:t>
            </a:r>
            <a:endParaRPr lang="en-US" sz="1750" dirty="0"/>
          </a:p>
        </p:txBody>
      </p:sp>
      <p:sp>
        <p:nvSpPr>
          <p:cNvPr id="28" name="Text 26"/>
          <p:cNvSpPr/>
          <p:nvPr/>
        </p:nvSpPr>
        <p:spPr>
          <a:xfrm>
            <a:off x="8848606" y="5815132"/>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C2C4B5"/>
                </a:solidFill>
                <a:latin typeface="Bitter" pitchFamily="34" charset="0"/>
                <a:ea typeface="Bitter" pitchFamily="34" charset="-122"/>
                <a:cs typeface="Bitter" pitchFamily="34" charset="-120"/>
              </a:rPr>
              <a:t>IoT, VR/AR</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2025-11-26T02:09:16Z</dcterms:created>
  <dcterms:modified xsi:type="dcterms:W3CDTF">2025-11-26T02:09:16Z</dcterms:modified>
</cp:coreProperties>
</file>